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7"/>
  </p:notesMasterIdLst>
  <p:sldIdLst>
    <p:sldId id="328" r:id="rId3"/>
    <p:sldId id="322" r:id="rId4"/>
    <p:sldId id="343" r:id="rId5"/>
    <p:sldId id="344" r:id="rId6"/>
    <p:sldId id="351" r:id="rId7"/>
    <p:sldId id="341" r:id="rId8"/>
    <p:sldId id="345" r:id="rId9"/>
    <p:sldId id="346" r:id="rId10"/>
    <p:sldId id="348" r:id="rId11"/>
    <p:sldId id="352" r:id="rId12"/>
    <p:sldId id="324" r:id="rId13"/>
    <p:sldId id="349" r:id="rId14"/>
    <p:sldId id="350" r:id="rId15"/>
    <p:sldId id="259" r:id="rId16"/>
    <p:sldId id="359" r:id="rId17"/>
    <p:sldId id="357" r:id="rId18"/>
    <p:sldId id="354" r:id="rId19"/>
    <p:sldId id="355" r:id="rId20"/>
    <p:sldId id="356" r:id="rId21"/>
    <p:sldId id="358" r:id="rId22"/>
    <p:sldId id="338" r:id="rId23"/>
    <p:sldId id="339" r:id="rId24"/>
    <p:sldId id="321" r:id="rId25"/>
    <p:sldId id="353" r:id="rId26"/>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6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8" autoAdjust="0"/>
    <p:restoredTop sz="94660"/>
  </p:normalViewPr>
  <p:slideViewPr>
    <p:cSldViewPr snapToGrid="0">
      <p:cViewPr varScale="1">
        <p:scale>
          <a:sx n="63" d="100"/>
          <a:sy n="63" d="100"/>
        </p:scale>
        <p:origin x="764" y="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675"/>
          </a:xfrm>
          <a:prstGeom prst="rect">
            <a:avLst/>
          </a:prstGeom>
        </p:spPr>
        <p:txBody>
          <a:bodyPr vert="horz" lIns="93177" tIns="46589" rIns="93177" bIns="46589" rtlCol="0"/>
          <a:lstStyle>
            <a:lvl1pPr algn="l">
              <a:defRPr sz="1200"/>
            </a:lvl1pPr>
          </a:lstStyle>
          <a:p>
            <a:endParaRPr lang="en-NZ"/>
          </a:p>
        </p:txBody>
      </p:sp>
      <p:sp>
        <p:nvSpPr>
          <p:cNvPr id="3" name="Date Placeholder 2"/>
          <p:cNvSpPr>
            <a:spLocks noGrp="1"/>
          </p:cNvSpPr>
          <p:nvPr>
            <p:ph type="dt" idx="1"/>
          </p:nvPr>
        </p:nvSpPr>
        <p:spPr>
          <a:xfrm>
            <a:off x="3901698" y="0"/>
            <a:ext cx="2984871" cy="502675"/>
          </a:xfrm>
          <a:prstGeom prst="rect">
            <a:avLst/>
          </a:prstGeom>
        </p:spPr>
        <p:txBody>
          <a:bodyPr vert="horz" lIns="93177" tIns="46589" rIns="93177" bIns="46589" rtlCol="0"/>
          <a:lstStyle>
            <a:lvl1pPr algn="r">
              <a:defRPr sz="1200"/>
            </a:lvl1pPr>
          </a:lstStyle>
          <a:p>
            <a:fld id="{4660124D-5BD6-4D2F-A0D2-FD5A71C8F610}" type="datetimeFigureOut">
              <a:rPr lang="en-NZ" smtClean="0"/>
              <a:t>5/05/2026</a:t>
            </a:fld>
            <a:endParaRPr lang="en-NZ"/>
          </a:p>
        </p:txBody>
      </p:sp>
      <p:sp>
        <p:nvSpPr>
          <p:cNvPr id="4" name="Slide Image Placeholder 3"/>
          <p:cNvSpPr>
            <a:spLocks noGrp="1" noRot="1" noChangeAspect="1"/>
          </p:cNvSpPr>
          <p:nvPr>
            <p:ph type="sldImg" idx="2"/>
          </p:nvPr>
        </p:nvSpPr>
        <p:spPr>
          <a:xfrm>
            <a:off x="441325" y="1252538"/>
            <a:ext cx="6005513" cy="3379787"/>
          </a:xfrm>
          <a:prstGeom prst="rect">
            <a:avLst/>
          </a:prstGeom>
          <a:noFill/>
          <a:ln w="12700">
            <a:solidFill>
              <a:prstClr val="black"/>
            </a:solidFill>
          </a:ln>
        </p:spPr>
        <p:txBody>
          <a:bodyPr vert="horz" lIns="93177" tIns="46589" rIns="93177" bIns="46589" rtlCol="0" anchor="ctr"/>
          <a:lstStyle/>
          <a:p>
            <a:endParaRPr lang="en-NZ"/>
          </a:p>
        </p:txBody>
      </p:sp>
      <p:sp>
        <p:nvSpPr>
          <p:cNvPr id="5" name="Notes Placeholder 4"/>
          <p:cNvSpPr>
            <a:spLocks noGrp="1"/>
          </p:cNvSpPr>
          <p:nvPr>
            <p:ph type="body" sz="quarter" idx="3"/>
          </p:nvPr>
        </p:nvSpPr>
        <p:spPr>
          <a:xfrm>
            <a:off x="688817" y="4821505"/>
            <a:ext cx="5510530" cy="3944869"/>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516040"/>
            <a:ext cx="2984871" cy="502674"/>
          </a:xfrm>
          <a:prstGeom prst="rect">
            <a:avLst/>
          </a:prstGeom>
        </p:spPr>
        <p:txBody>
          <a:bodyPr vert="horz" lIns="93177" tIns="46589" rIns="93177" bIns="46589" rtlCol="0" anchor="b"/>
          <a:lstStyle>
            <a:lvl1pPr algn="l">
              <a:defRPr sz="1200"/>
            </a:lvl1pPr>
          </a:lstStyle>
          <a:p>
            <a:endParaRPr lang="en-NZ"/>
          </a:p>
        </p:txBody>
      </p:sp>
      <p:sp>
        <p:nvSpPr>
          <p:cNvPr id="7" name="Slide Number Placeholder 6"/>
          <p:cNvSpPr>
            <a:spLocks noGrp="1"/>
          </p:cNvSpPr>
          <p:nvPr>
            <p:ph type="sldNum" sz="quarter" idx="5"/>
          </p:nvPr>
        </p:nvSpPr>
        <p:spPr>
          <a:xfrm>
            <a:off x="3901698" y="9516040"/>
            <a:ext cx="2984871" cy="502674"/>
          </a:xfrm>
          <a:prstGeom prst="rect">
            <a:avLst/>
          </a:prstGeom>
        </p:spPr>
        <p:txBody>
          <a:bodyPr vert="horz" lIns="93177" tIns="46589" rIns="93177" bIns="46589" rtlCol="0" anchor="b"/>
          <a:lstStyle>
            <a:lvl1pPr algn="r">
              <a:defRPr sz="1200"/>
            </a:lvl1pPr>
          </a:lstStyle>
          <a:p>
            <a:fld id="{B5302A13-5CAC-488E-A670-ACB58DB00AE2}" type="slidenum">
              <a:rPr lang="en-NZ" smtClean="0"/>
              <a:t>‹#›</a:t>
            </a:fld>
            <a:endParaRPr lang="en-NZ"/>
          </a:p>
        </p:txBody>
      </p:sp>
    </p:spTree>
    <p:extLst>
      <p:ext uri="{BB962C8B-B14F-4D97-AF65-F5344CB8AC3E}">
        <p14:creationId xmlns:p14="http://schemas.microsoft.com/office/powerpoint/2010/main" val="1601106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2" name="Shape 42">
            <a:extLst>
              <a:ext uri="{FF2B5EF4-FFF2-40B4-BE49-F238E27FC236}">
                <a16:creationId xmlns:a16="http://schemas.microsoft.com/office/drawing/2014/main" id="{266A8ED6-6F06-4960-AEDD-5F710F8EA858}"/>
              </a:ext>
            </a:extLst>
          </p:cNvPr>
          <p:cNvSpPr txBox="1"/>
          <p:nvPr/>
        </p:nvSpPr>
        <p:spPr>
          <a:xfrm>
            <a:off x="3751818" y="11034500"/>
            <a:ext cx="2857311" cy="565293"/>
          </a:xfrm>
          <a:prstGeom prst="rect">
            <a:avLst/>
          </a:prstGeom>
          <a:noFill/>
          <a:ln>
            <a:noFill/>
          </a:ln>
        </p:spPr>
        <p:txBody>
          <a:bodyPr lIns="93225" tIns="46425" rIns="93225" bIns="46425" anchor="b"/>
          <a:lstStyle/>
          <a:p>
            <a:pPr marL="0" marR="0" lvl="0" indent="0" algn="r" defTabSz="914400" rtl="0" eaLnBrk="1" fontAlgn="auto" latinLnBrk="0" hangingPunct="1">
              <a:lnSpc>
                <a:spcPct val="100000"/>
              </a:lnSpc>
              <a:spcBef>
                <a:spcPts val="0"/>
              </a:spcBef>
              <a:spcAft>
                <a:spcPts val="0"/>
              </a:spcAft>
              <a:buClr>
                <a:srgbClr val="000000"/>
              </a:buClr>
              <a:buSzPct val="25000"/>
              <a:buFont typeface="Times New Roman"/>
              <a:buNone/>
              <a:tabLst/>
              <a:defRPr/>
            </a:pPr>
            <a:fld id="{05C846A0-CB32-4889-9697-44D2DC3005FD}" type="slidenum">
              <a:rPr kumimoji="0" lang="en-US" sz="12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Pct val="25000"/>
                <a:buFont typeface="Times New Roman"/>
                <a:buNone/>
                <a:tabLst/>
                <a:defRPr/>
              </a:pPr>
              <a:t>1</a:t>
            </a:fld>
            <a:endParaRPr kumimoji="0" lang="en-US" sz="1200" b="0"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endParaRPr>
          </a:p>
        </p:txBody>
      </p:sp>
      <p:sp>
        <p:nvSpPr>
          <p:cNvPr id="43" name="Shape 43">
            <a:extLst>
              <a:ext uri="{FF2B5EF4-FFF2-40B4-BE49-F238E27FC236}">
                <a16:creationId xmlns:a16="http://schemas.microsoft.com/office/drawing/2014/main" id="{251F4014-AD4D-4EB9-8191-A7666A807353}"/>
              </a:ext>
            </a:extLst>
          </p:cNvPr>
          <p:cNvSpPr txBox="1"/>
          <p:nvPr/>
        </p:nvSpPr>
        <p:spPr>
          <a:xfrm>
            <a:off x="3751817" y="11034500"/>
            <a:ext cx="2870068" cy="580946"/>
          </a:xfrm>
          <a:prstGeom prst="rect">
            <a:avLst/>
          </a:prstGeom>
          <a:noFill/>
          <a:ln>
            <a:noFill/>
          </a:ln>
        </p:spPr>
        <p:txBody>
          <a:bodyPr lIns="93225" tIns="46425" rIns="93225" bIns="46425" anchor="b"/>
          <a:lstStyle/>
          <a:p>
            <a:pPr marL="0" marR="0" lvl="0" indent="0" algn="r" defTabSz="914400" rtl="0" eaLnBrk="1" fontAlgn="auto" latinLnBrk="0" hangingPunct="1">
              <a:lnSpc>
                <a:spcPct val="100000"/>
              </a:lnSpc>
              <a:spcBef>
                <a:spcPts val="0"/>
              </a:spcBef>
              <a:spcAft>
                <a:spcPts val="0"/>
              </a:spcAft>
              <a:buClr>
                <a:srgbClr val="000000"/>
              </a:buClr>
              <a:buSzPct val="25000"/>
              <a:buFont typeface="Times New Roman"/>
              <a:buNone/>
              <a:tabLst/>
              <a:defRPr/>
            </a:pPr>
            <a:fld id="{A82C7F98-9D6F-40CC-8418-0B6AD27EE7B0}" type="slidenum">
              <a:rPr kumimoji="0" lang="en-US" sz="12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Pct val="25000"/>
                <a:buFont typeface="Times New Roman"/>
                <a:buNone/>
                <a:tabLst/>
                <a:defRPr/>
              </a:pPr>
              <a:t>1</a:t>
            </a:fld>
            <a:endParaRPr kumimoji="0" lang="en-US" sz="1200" b="0"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endParaRPr>
          </a:p>
        </p:txBody>
      </p:sp>
      <p:sp>
        <p:nvSpPr>
          <p:cNvPr id="48132" name="Shape 44"/>
          <p:cNvSpPr>
            <a:spLocks noGrp="1" noRot="1" noChangeAspect="1" noTextEdit="1"/>
          </p:cNvSpPr>
          <p:nvPr>
            <p:ph type="sldImg" idx="2"/>
          </p:nvPr>
        </p:nvSpPr>
        <p:spPr>
          <a:xfrm>
            <a:off x="-558800" y="871538"/>
            <a:ext cx="7739063" cy="4354512"/>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48133" name="Shape 45"/>
          <p:cNvSpPr>
            <a:spLocks noGrp="1"/>
          </p:cNvSpPr>
          <p:nvPr>
            <p:ph type="body" idx="1"/>
          </p:nvPr>
        </p:nvSpPr>
        <p:spPr>
          <a:xfrm>
            <a:off x="883343" y="5517251"/>
            <a:ext cx="4836065" cy="520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1173399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18397" y="10238952"/>
            <a:ext cx="2908017" cy="524537"/>
          </a:xfrm>
          <a:prstGeom prst="rect">
            <a:avLst/>
          </a:prstGeom>
          <a:noFill/>
          <a:ln>
            <a:noFill/>
          </a:ln>
        </p:spPr>
        <p:txBody>
          <a:bodyPr lIns="93225" tIns="46425" rIns="93225" bIns="46425" anchor="b"/>
          <a:lstStyle/>
          <a:p>
            <a:pPr marL="0" marR="0" lvl="0" indent="0" algn="r" defTabSz="914400" rtl="0" eaLnBrk="1" fontAlgn="auto" latinLnBrk="0" hangingPunct="1">
              <a:lnSpc>
                <a:spcPct val="100000"/>
              </a:lnSpc>
              <a:spcBef>
                <a:spcPts val="0"/>
              </a:spcBef>
              <a:spcAft>
                <a:spcPts val="0"/>
              </a:spcAft>
              <a:buClr>
                <a:srgbClr val="000000"/>
              </a:buClr>
              <a:buSzPct val="25000"/>
              <a:buFont typeface="Times New Roman"/>
              <a:buNone/>
              <a:tabLst/>
              <a:defRPr/>
            </a:pPr>
            <a:fld id="{27C7900C-5B73-4B20-BE8C-D2443E7F4209}" type="slidenum">
              <a:rPr kumimoji="0" lang="en-US" sz="12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Pct val="25000"/>
                <a:buFont typeface="Times New Roman"/>
                <a:buNone/>
                <a:tabLst/>
                <a:defRPr/>
              </a:pPr>
              <a:t>11</a:t>
            </a:fld>
            <a:endParaRPr kumimoji="0" lang="en-US" sz="12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18397" y="10238952"/>
            <a:ext cx="2921000" cy="539062"/>
          </a:xfrm>
          <a:prstGeom prst="rect">
            <a:avLst/>
          </a:prstGeom>
          <a:noFill/>
          <a:ln>
            <a:noFill/>
          </a:ln>
        </p:spPr>
        <p:txBody>
          <a:bodyPr lIns="93225" tIns="46425" rIns="93225" bIns="46425" anchor="b"/>
          <a:lstStyle/>
          <a:p>
            <a:pPr marL="0" marR="0" lvl="0" indent="0" algn="r" defTabSz="914400" rtl="0" eaLnBrk="1" fontAlgn="auto" latinLnBrk="0" hangingPunct="1">
              <a:lnSpc>
                <a:spcPct val="100000"/>
              </a:lnSpc>
              <a:spcBef>
                <a:spcPts val="0"/>
              </a:spcBef>
              <a:spcAft>
                <a:spcPts val="0"/>
              </a:spcAft>
              <a:buClr>
                <a:srgbClr val="000000"/>
              </a:buClr>
              <a:buSzPct val="25000"/>
              <a:buFont typeface="Times New Roman"/>
              <a:buNone/>
              <a:tabLst/>
              <a:defRPr/>
            </a:pPr>
            <a:fld id="{32C68CBE-E3C2-4692-B5E6-67563919E950}" type="slidenum">
              <a:rPr kumimoji="0" lang="en-US" sz="12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Pct val="25000"/>
                <a:buFont typeface="Times New Roman"/>
                <a:buNone/>
                <a:tabLst/>
                <a:defRPr/>
              </a:pPr>
              <a:t>11</a:t>
            </a:fld>
            <a:endParaRPr kumimoji="0" lang="en-US" sz="12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223838" y="808038"/>
            <a:ext cx="7186613" cy="40417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899019" y="5119477"/>
            <a:ext cx="4921886" cy="48257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1845757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12</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12</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3883380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13</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13</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3223254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defTabSz="931774">
              <a:buClr>
                <a:srgbClr val="000000"/>
              </a:buClr>
              <a:buSzPct val="25000"/>
              <a:defRPr/>
            </a:pPr>
            <a:fld id="{27C7900C-5B73-4B20-BE8C-D2443E7F4209}" type="slidenum">
              <a:rPr lang="en-US" sz="1200" kern="0">
                <a:solidFill>
                  <a:srgbClr val="000000"/>
                </a:solidFill>
                <a:latin typeface="Times New Roman"/>
                <a:ea typeface="Times New Roman"/>
                <a:cs typeface="Times New Roman"/>
                <a:sym typeface="Times New Roman"/>
              </a:rPr>
              <a:pPr algn="r" defTabSz="931774">
                <a:buClr>
                  <a:srgbClr val="000000"/>
                </a:buClr>
                <a:buSzPct val="25000"/>
                <a:defRPr/>
              </a:pPr>
              <a:t>14</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defTabSz="931774">
              <a:buClr>
                <a:srgbClr val="000000"/>
              </a:buClr>
              <a:buSzPct val="25000"/>
              <a:defRPr/>
            </a:pPr>
            <a:fld id="{32C68CBE-E3C2-4692-B5E6-67563919E950}" type="slidenum">
              <a:rPr lang="en-US" sz="1200" kern="0">
                <a:solidFill>
                  <a:srgbClr val="000000"/>
                </a:solidFill>
                <a:latin typeface="Times New Roman"/>
                <a:ea typeface="Times New Roman"/>
                <a:cs typeface="Times New Roman"/>
                <a:sym typeface="Times New Roman"/>
              </a:rPr>
              <a:pPr algn="r" defTabSz="931774">
                <a:buClr>
                  <a:srgbClr val="000000"/>
                </a:buClr>
                <a:buSzPct val="25000"/>
                <a:defRPr/>
              </a:pPr>
              <a:t>14</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2354573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302A13-5CAC-488E-A670-ACB58DB00AE2}" type="slidenum">
              <a:rPr kumimoji="0" lang="en-N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N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5136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2</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2</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2042410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3</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3</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3858400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4</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4</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1204138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6</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6</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1497544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7</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7</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2107417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8</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8</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2320154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Shape 51">
            <a:extLst>
              <a:ext uri="{FF2B5EF4-FFF2-40B4-BE49-F238E27FC236}">
                <a16:creationId xmlns:a16="http://schemas.microsoft.com/office/drawing/2014/main" id="{067F7378-30C9-497D-AC5C-AABEA2515CB6}"/>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9</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79140654-0AE3-44B4-91AC-D1247E78F683}"/>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9</a:t>
            </a:fld>
            <a:endParaRPr lang="en-US" sz="1200" kern="0" dirty="0">
              <a:solidFill>
                <a:srgbClr val="000000"/>
              </a:solidFill>
              <a:latin typeface="Times New Roman"/>
              <a:ea typeface="Times New Roman"/>
              <a:cs typeface="Times New Roman"/>
              <a:sym typeface="Times New Roman"/>
            </a:endParaRPr>
          </a:p>
        </p:txBody>
      </p:sp>
      <p:sp>
        <p:nvSpPr>
          <p:cNvPr id="54276" name="Shape 53"/>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573179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4D3EB47-04F0-B88B-CA66-AB01DF166463}"/>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64F94E42-C69C-0F7D-032F-6BB3248B4CD9}"/>
              </a:ext>
            </a:extLst>
          </p:cNvPr>
          <p:cNvSpPr txBox="1"/>
          <p:nvPr/>
        </p:nvSpPr>
        <p:spPr>
          <a:xfrm>
            <a:off x="3835192" y="11218409"/>
            <a:ext cx="2920807" cy="574714"/>
          </a:xfrm>
          <a:prstGeom prst="rect">
            <a:avLst/>
          </a:prstGeom>
          <a:noFill/>
          <a:ln>
            <a:noFill/>
          </a:ln>
        </p:spPr>
        <p:txBody>
          <a:bodyPr lIns="94996" tIns="47307" rIns="94996" bIns="47307" anchor="b"/>
          <a:lstStyle/>
          <a:p>
            <a:pPr algn="r">
              <a:buClr>
                <a:srgbClr val="000000"/>
              </a:buClr>
              <a:buSzPct val="25000"/>
              <a:buFont typeface="Times New Roman"/>
              <a:buNone/>
              <a:defRPr/>
            </a:pPr>
            <a:fld id="{27C7900C-5B73-4B20-BE8C-D2443E7F4209}"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10</a:t>
            </a:fld>
            <a:endParaRPr lang="en-US" sz="1200" kern="0" dirty="0">
              <a:solidFill>
                <a:srgbClr val="000000"/>
              </a:solidFill>
              <a:latin typeface="Times New Roman"/>
              <a:ea typeface="Times New Roman"/>
              <a:cs typeface="Times New Roman"/>
              <a:sym typeface="Times New Roman"/>
            </a:endParaRPr>
          </a:p>
        </p:txBody>
      </p:sp>
      <p:sp>
        <p:nvSpPr>
          <p:cNvPr id="52" name="Shape 52">
            <a:extLst>
              <a:ext uri="{FF2B5EF4-FFF2-40B4-BE49-F238E27FC236}">
                <a16:creationId xmlns:a16="http://schemas.microsoft.com/office/drawing/2014/main" id="{BA440C36-99A9-CF2A-401A-4AAB1C03A008}"/>
              </a:ext>
            </a:extLst>
          </p:cNvPr>
          <p:cNvSpPr txBox="1"/>
          <p:nvPr/>
        </p:nvSpPr>
        <p:spPr>
          <a:xfrm>
            <a:off x="3835191" y="11218408"/>
            <a:ext cx="2933847" cy="590628"/>
          </a:xfrm>
          <a:prstGeom prst="rect">
            <a:avLst/>
          </a:prstGeom>
          <a:noFill/>
          <a:ln>
            <a:noFill/>
          </a:ln>
        </p:spPr>
        <p:txBody>
          <a:bodyPr lIns="94996" tIns="47307" rIns="94996" bIns="47307" anchor="b"/>
          <a:lstStyle/>
          <a:p>
            <a:pPr algn="r">
              <a:buClr>
                <a:srgbClr val="000000"/>
              </a:buClr>
              <a:buSzPct val="25000"/>
              <a:buFont typeface="Times New Roman"/>
              <a:buNone/>
              <a:defRPr/>
            </a:pPr>
            <a:fld id="{32C68CBE-E3C2-4692-B5E6-67563919E950}" type="slidenum">
              <a:rPr lang="en-US" sz="1200" kern="0">
                <a:solidFill>
                  <a:srgbClr val="000000"/>
                </a:solidFill>
                <a:latin typeface="Times New Roman"/>
                <a:ea typeface="Times New Roman"/>
                <a:cs typeface="Times New Roman"/>
                <a:sym typeface="Times New Roman"/>
              </a:rPr>
              <a:pPr algn="r">
                <a:buClr>
                  <a:srgbClr val="000000"/>
                </a:buClr>
                <a:buSzPct val="25000"/>
                <a:buFont typeface="Times New Roman"/>
                <a:buNone/>
                <a:defRPr/>
              </a:pPr>
              <a:t>10</a:t>
            </a:fld>
            <a:endParaRPr lang="en-US" sz="1200" kern="0" dirty="0">
              <a:solidFill>
                <a:srgbClr val="000000"/>
              </a:solidFill>
              <a:latin typeface="Times New Roman"/>
              <a:ea typeface="Times New Roman"/>
              <a:cs typeface="Times New Roman"/>
              <a:sym typeface="Times New Roman"/>
            </a:endParaRPr>
          </a:p>
        </p:txBody>
      </p:sp>
      <p:sp>
        <p:nvSpPr>
          <p:cNvPr id="54276" name="Shape 53">
            <a:extLst>
              <a:ext uri="{FF2B5EF4-FFF2-40B4-BE49-F238E27FC236}">
                <a16:creationId xmlns:a16="http://schemas.microsoft.com/office/drawing/2014/main" id="{5A79D674-AFD3-9F41-ED5B-53983C0ADBDE}"/>
              </a:ext>
            </a:extLst>
          </p:cNvPr>
          <p:cNvSpPr>
            <a:spLocks noGrp="1" noRot="1" noChangeAspect="1" noTextEdit="1"/>
          </p:cNvSpPr>
          <p:nvPr>
            <p:ph type="sldImg" idx="2"/>
          </p:nvPr>
        </p:nvSpPr>
        <p:spPr>
          <a:xfrm>
            <a:off x="-552450" y="884238"/>
            <a:ext cx="7872413" cy="442912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solidFill>
            <a:srgbClr val="FFFFFF"/>
          </a:solidFill>
          <a:ln cap="flat">
            <a:round/>
            <a:headEnd type="none" w="med" len="med"/>
            <a:tailEnd type="none" w="med" len="med"/>
          </a:ln>
        </p:spPr>
        <p:txBody>
          <a:bodyPr/>
          <a:lstStyle/>
          <a:p>
            <a:endParaRPr lang="en-NZ"/>
          </a:p>
        </p:txBody>
      </p:sp>
      <p:sp>
        <p:nvSpPr>
          <p:cNvPr id="54277" name="Shape 54">
            <a:extLst>
              <a:ext uri="{FF2B5EF4-FFF2-40B4-BE49-F238E27FC236}">
                <a16:creationId xmlns:a16="http://schemas.microsoft.com/office/drawing/2014/main" id="{77371960-113B-C256-F2AD-592018236D74}"/>
              </a:ext>
            </a:extLst>
          </p:cNvPr>
          <p:cNvSpPr>
            <a:spLocks noGrp="1"/>
          </p:cNvSpPr>
          <p:nvPr>
            <p:ph type="body" idx="1"/>
          </p:nvPr>
        </p:nvSpPr>
        <p:spPr>
          <a:xfrm>
            <a:off x="902974" y="5609205"/>
            <a:ext cx="4943533" cy="528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pPr>
              <a:spcBef>
                <a:spcPct val="0"/>
              </a:spcBef>
            </a:pPr>
            <a:endParaRPr lang="en-US" altLang="en-US" dirty="0">
              <a:latin typeface="Arial" panose="020B0604020202020204" pitchFamily="34" charset="0"/>
              <a:ea typeface="ヒラギノ角ゴ Pro W3" pitchFamily="-110" charset="-128"/>
            </a:endParaRPr>
          </a:p>
        </p:txBody>
      </p:sp>
    </p:spTree>
    <p:extLst>
      <p:ext uri="{BB962C8B-B14F-4D97-AF65-F5344CB8AC3E}">
        <p14:creationId xmlns:p14="http://schemas.microsoft.com/office/powerpoint/2010/main" val="3033474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AAB1C6F3-475A-4723-8D8B-8C11B62C5987}" type="datetime1">
              <a:rPr lang="en-NZ" smtClean="0"/>
              <a:t>5/05/2026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2409981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F216FBFC-261A-47EA-B277-46920F83A814}" type="datetime1">
              <a:rPr lang="en-NZ" smtClean="0"/>
              <a:t>5/05/2026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1808101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0E8F289E-0BEB-41DE-A6EE-943CC92E8176}" type="datetime1">
              <a:rPr lang="en-NZ" smtClean="0"/>
              <a:t>5/05/2026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3139899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AC2E73B3-B06B-4514-B04E-1037178099B9}" type="datetime1">
              <a:rPr lang="en-NZ" smtClean="0">
                <a:solidFill>
                  <a:prstClr val="black">
                    <a:tint val="75000"/>
                  </a:prstClr>
                </a:solidFill>
              </a:rPr>
              <a:t>5/05/2026</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164843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66640120-6432-46F7-ACE9-1D00D4477AC2}" type="datetime1">
              <a:rPr lang="en-NZ" smtClean="0">
                <a:solidFill>
                  <a:prstClr val="black">
                    <a:tint val="75000"/>
                  </a:prstClr>
                </a:solidFill>
              </a:rPr>
              <a:t>5/05/2026</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92536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NZ"/>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50C4D3-228F-41A0-AE08-253707A7D377}" type="datetime1">
              <a:rPr lang="en-NZ" smtClean="0">
                <a:solidFill>
                  <a:prstClr val="black">
                    <a:tint val="75000"/>
                  </a:prstClr>
                </a:solidFill>
              </a:rPr>
              <a:t>5/05/2026</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287841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88754A56-0A3E-48F2-875E-8E0D236DBAAD}" type="datetime1">
              <a:rPr lang="en-NZ" smtClean="0">
                <a:solidFill>
                  <a:prstClr val="black">
                    <a:tint val="75000"/>
                  </a:prstClr>
                </a:solidFill>
              </a:rPr>
              <a:t>5/05/2026</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593616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2A9EDE24-A0BD-4C5E-B8C9-F7DFD378DDB1}" type="datetime1">
              <a:rPr lang="en-NZ" smtClean="0">
                <a:solidFill>
                  <a:prstClr val="black">
                    <a:tint val="75000"/>
                  </a:prstClr>
                </a:solidFill>
              </a:rPr>
              <a:t>5/05/2026</a:t>
            </a:fld>
            <a:endParaRPr lang="en-NZ"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NZ"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940796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BD04F0EC-7FE8-42F8-946D-679F6B7E8EE3}" type="datetime1">
              <a:rPr lang="en-NZ" smtClean="0">
                <a:solidFill>
                  <a:prstClr val="black">
                    <a:tint val="75000"/>
                  </a:prstClr>
                </a:solidFill>
              </a:rPr>
              <a:t>5/05/2026</a:t>
            </a:fld>
            <a:endParaRPr lang="en-NZ"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NZ"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651746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EDA5DD-9B90-4C4F-A165-C688DF2372D0}" type="datetime1">
              <a:rPr lang="en-NZ" smtClean="0">
                <a:solidFill>
                  <a:prstClr val="black">
                    <a:tint val="75000"/>
                  </a:prstClr>
                </a:solidFill>
              </a:rPr>
              <a:t>5/05/2026</a:t>
            </a:fld>
            <a:endParaRPr lang="en-NZ"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NZ"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4106081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826D9B-0F50-4EDA-AE58-1D88AAA3510F}" type="datetime1">
              <a:rPr lang="en-NZ" smtClean="0">
                <a:solidFill>
                  <a:prstClr val="black">
                    <a:tint val="75000"/>
                  </a:prstClr>
                </a:solidFill>
              </a:rPr>
              <a:t>5/05/2026</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234935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1B3D7229-C7FA-4C38-85D0-6AE5AB46D6E4}" type="datetime1">
              <a:rPr lang="en-NZ" smtClean="0"/>
              <a:t>5/05/2026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41354659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1DA86D-8CF4-42CB-A3B8-C1E7EB86DEB4}" type="datetime1">
              <a:rPr lang="en-NZ" smtClean="0">
                <a:solidFill>
                  <a:prstClr val="black">
                    <a:tint val="75000"/>
                  </a:prstClr>
                </a:solidFill>
              </a:rPr>
              <a:t>5/05/2026</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549061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882ACB29-9D09-4A7B-B394-6ADABE3E960A}" type="datetime1">
              <a:rPr lang="en-NZ" smtClean="0">
                <a:solidFill>
                  <a:prstClr val="black">
                    <a:tint val="75000"/>
                  </a:prstClr>
                </a:solidFill>
              </a:rPr>
              <a:t>5/05/2026</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558619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1F34BF09-3388-4503-BAAB-55243199BDD0}" type="datetime1">
              <a:rPr lang="en-NZ" smtClean="0">
                <a:solidFill>
                  <a:prstClr val="black">
                    <a:tint val="75000"/>
                  </a:prstClr>
                </a:solidFill>
              </a:rPr>
              <a:t>5/05/2026</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808306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8D9EFB-DAC3-4300-ACD0-1F4D1C891663}" type="datetime1">
              <a:rPr lang="en-NZ" smtClean="0"/>
              <a:t>5/05/2026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2820868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2566F2D3-C50B-4AEF-82BE-08BBD6CE6970}" type="datetime1">
              <a:rPr lang="en-NZ" smtClean="0"/>
              <a:t>5/05/2026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395535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802461AA-31D8-4E31-ABFD-12A2EF1D787E}" type="datetime1">
              <a:rPr lang="en-NZ" smtClean="0"/>
              <a:t>5/05/2026</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3080507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0FB01AA5-838D-4234-9E80-3F749E9A0938}" type="datetime1">
              <a:rPr lang="en-NZ" smtClean="0"/>
              <a:t>5/05/2026</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2686779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E02B9-6DFD-4741-A9E0-1B8BFDD0E154}" type="datetime1">
              <a:rPr lang="en-NZ" smtClean="0"/>
              <a:t>5/05/2026</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1065463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58CBFF-8DEC-40CE-87BF-82B1F79005EA}" type="datetime1">
              <a:rPr lang="en-NZ" smtClean="0"/>
              <a:t>5/05/2026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55775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990C36-2193-431C-A402-EAB7394E035F}" type="datetime1">
              <a:rPr lang="en-NZ" smtClean="0"/>
              <a:t>5/05/2026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46BB6E3-0A7F-4EC2-A40F-2B9EBEC1B7CB}" type="slidenum">
              <a:rPr lang="en-NZ" smtClean="0"/>
              <a:t>‹#›</a:t>
            </a:fld>
            <a:endParaRPr lang="en-NZ"/>
          </a:p>
        </p:txBody>
      </p:sp>
    </p:spTree>
    <p:extLst>
      <p:ext uri="{BB962C8B-B14F-4D97-AF65-F5344CB8AC3E}">
        <p14:creationId xmlns:p14="http://schemas.microsoft.com/office/powerpoint/2010/main" val="3953956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18E303-3145-4A36-A4F0-E7690A927BDC}" type="datetime1">
              <a:rPr lang="en-NZ" smtClean="0"/>
              <a:t>5/05/2026</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6BB6E3-0A7F-4EC2-A40F-2B9EBEC1B7CB}" type="slidenum">
              <a:rPr lang="en-NZ" smtClean="0"/>
              <a:t>‹#›</a:t>
            </a:fld>
            <a:endParaRPr lang="en-NZ"/>
          </a:p>
        </p:txBody>
      </p:sp>
    </p:spTree>
    <p:extLst>
      <p:ext uri="{BB962C8B-B14F-4D97-AF65-F5344CB8AC3E}">
        <p14:creationId xmlns:p14="http://schemas.microsoft.com/office/powerpoint/2010/main" val="2619589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E8C04-5EF2-4924-8D0A-187B1174B4CC}" type="datetime1">
              <a:rPr lang="en-NZ" smtClean="0">
                <a:solidFill>
                  <a:prstClr val="black">
                    <a:tint val="75000"/>
                  </a:prstClr>
                </a:solidFill>
              </a:rPr>
              <a:t>5/05/2026</a:t>
            </a:fld>
            <a:endParaRPr lang="en-NZ"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5AB1B1-27D7-4732-A549-D7B8858B926D}"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90191302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centreforsocialimpact.org.nz/media/1630/200806-singlepage_nap-for-comunity-governance_nocropmarks-final.pdf"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mailto:adrian@helix4consult.co.nz" TargetMode="External"/><Relationship Id="rId2" Type="http://schemas.openxmlformats.org/officeDocument/2006/relationships/hyperlink" Target="mailto:helen@algar.co.nz" TargetMode="External"/><Relationship Id="rId1" Type="http://schemas.openxmlformats.org/officeDocument/2006/relationships/slideLayout" Target="../slideLayouts/slideLayout18.xml"/><Relationship Id="rId5" Type="http://schemas.openxmlformats.org/officeDocument/2006/relationships/hyperlink" Target="mailto:lindaw@waterford.co.nzp" TargetMode="External"/><Relationship Id="rId4" Type="http://schemas.openxmlformats.org/officeDocument/2006/relationships/hyperlink" Target="mailto:graham@breakerbay.co.nz"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48">
            <a:extLst>
              <a:ext uri="{FF2B5EF4-FFF2-40B4-BE49-F238E27FC236}">
                <a16:creationId xmlns:a16="http://schemas.microsoft.com/office/drawing/2014/main" id="{2A13F16F-FD91-49DB-BD87-855211D73775}"/>
              </a:ext>
            </a:extLst>
          </p:cNvPr>
          <p:cNvSpPr txBox="1"/>
          <p:nvPr/>
        </p:nvSpPr>
        <p:spPr>
          <a:xfrm>
            <a:off x="568960" y="1940560"/>
            <a:ext cx="10100547" cy="4653280"/>
          </a:xfrm>
          <a:prstGeom prst="rect">
            <a:avLst/>
          </a:prstGeom>
          <a:noFill/>
          <a:ln>
            <a:noFill/>
          </a:ln>
        </p:spPr>
        <p:txBody>
          <a:bodyPr lIns="90000" tIns="46800" rIns="90000" bIns="46800" anchor="ctr"/>
          <a:lstStyle/>
          <a:p>
            <a:pPr algn="ctr">
              <a:defRPr/>
            </a:pPr>
            <a:r>
              <a:rPr lang="en-US" sz="36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Governance of your Rotary Club </a:t>
            </a:r>
          </a:p>
          <a:p>
            <a:pPr marL="457200" indent="-457200" algn="ctr">
              <a:spcBef>
                <a:spcPts val="600"/>
              </a:spcBef>
              <a:spcAft>
                <a:spcPts val="600"/>
              </a:spcAft>
              <a:buFont typeface="Wingdings" panose="05000000000000000000" pitchFamily="2" charset="2"/>
              <a:buChar char="§"/>
              <a:defRPr/>
            </a:pPr>
            <a:r>
              <a:rPr lang="en-US" sz="36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by the Board and its Officers</a:t>
            </a:r>
          </a:p>
          <a:p>
            <a:pPr marL="457200" indent="-457200" algn="ctr">
              <a:spcBef>
                <a:spcPts val="600"/>
              </a:spcBef>
              <a:spcAft>
                <a:spcPts val="600"/>
              </a:spcAft>
              <a:buFont typeface="Wingdings" panose="05000000000000000000" pitchFamily="2" charset="2"/>
              <a:buChar char="§"/>
              <a:defRPr/>
            </a:pPr>
            <a:r>
              <a:rPr lang="en-US" sz="36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on behalf of your members</a:t>
            </a:r>
          </a:p>
          <a:p>
            <a:pPr algn="ctr">
              <a:defRPr/>
            </a:pPr>
            <a:r>
              <a:rPr lang="en-US" sz="20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 </a:t>
            </a:r>
          </a:p>
          <a:p>
            <a:pPr algn="ctr">
              <a:defRPr/>
            </a:pPr>
            <a:r>
              <a:rPr lang="en-US" sz="20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Presidents Elect Learning Seminar May 2026 </a:t>
            </a:r>
          </a:p>
          <a:p>
            <a:pPr algn="ctr">
              <a:defRPr/>
            </a:pPr>
            <a:r>
              <a:rPr lang="en-US" sz="20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                                                                                                               </a:t>
            </a:r>
          </a:p>
          <a:p>
            <a:pPr algn="ctr">
              <a:defRPr/>
            </a:pPr>
            <a:r>
              <a:rPr lang="en-US" sz="2000" i="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Helen Algar, Chair, District Finance &amp; Risk Committee</a:t>
            </a:r>
          </a:p>
          <a:p>
            <a:pPr algn="ctr">
              <a:defRPr/>
            </a:pPr>
            <a:r>
              <a:rPr lang="en-US" sz="2000" i="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Adrian Gregory, District Executive Secretary</a:t>
            </a:r>
          </a:p>
          <a:p>
            <a:pPr algn="ctr">
              <a:defRPr/>
            </a:pPr>
            <a:r>
              <a:rPr lang="en-US" sz="2000" i="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Graham Evans, District Treasurer | Linda Wellington, District Treasurer from June 2026</a:t>
            </a:r>
          </a:p>
        </p:txBody>
      </p:sp>
      <p:sp>
        <p:nvSpPr>
          <p:cNvPr id="2" name="Slide Number Placeholder 1">
            <a:extLst>
              <a:ext uri="{FF2B5EF4-FFF2-40B4-BE49-F238E27FC236}">
                <a16:creationId xmlns:a16="http://schemas.microsoft.com/office/drawing/2014/main" id="{DDAF69D5-6980-5820-6F03-73858CBD629D}"/>
              </a:ext>
            </a:extLst>
          </p:cNvPr>
          <p:cNvSpPr>
            <a:spLocks noGrp="1"/>
          </p:cNvSpPr>
          <p:nvPr>
            <p:ph type="sldNum" sz="quarter" idx="12"/>
          </p:nvPr>
        </p:nvSpPr>
        <p:spPr/>
        <p:txBody>
          <a:bodyPr/>
          <a:lstStyle/>
          <a:p>
            <a:fld id="{046BB6E3-0A7F-4EC2-A40F-2B9EBEC1B7CB}" type="slidenum">
              <a:rPr lang="en-NZ" smtClean="0"/>
              <a:t>1</a:t>
            </a:fld>
            <a:endParaRPr lang="en-NZ"/>
          </a:p>
        </p:txBody>
      </p:sp>
      <p:pic>
        <p:nvPicPr>
          <p:cNvPr id="7" name="Picture 6" descr="A logo for rotary district">
            <a:extLst>
              <a:ext uri="{FF2B5EF4-FFF2-40B4-BE49-F238E27FC236}">
                <a16:creationId xmlns:a16="http://schemas.microsoft.com/office/drawing/2014/main" id="{531E2FB6-87AB-BF35-2DF5-7ACDF7DBB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1600" y="148516"/>
            <a:ext cx="3702957" cy="2082759"/>
          </a:xfrm>
          <a:prstGeom prst="rect">
            <a:avLst/>
          </a:prstGeom>
        </p:spPr>
      </p:pic>
    </p:spTree>
    <p:extLst>
      <p:ext uri="{BB962C8B-B14F-4D97-AF65-F5344CB8AC3E}">
        <p14:creationId xmlns:p14="http://schemas.microsoft.com/office/powerpoint/2010/main" val="325729640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6D665-8A4E-BA32-150B-5B0F44C0907B}"/>
            </a:ext>
          </a:extLst>
        </p:cNvPr>
        <p:cNvGrpSpPr/>
        <p:nvPr/>
      </p:nvGrpSpPr>
      <p:grpSpPr>
        <a:xfrm>
          <a:off x="0" y="0"/>
          <a:ext cx="0" cy="0"/>
          <a:chOff x="0" y="0"/>
          <a:chExt cx="0" cy="0"/>
        </a:xfrm>
      </p:grpSpPr>
      <p:sp>
        <p:nvSpPr>
          <p:cNvPr id="57" name="Shape 57">
            <a:extLst>
              <a:ext uri="{FF2B5EF4-FFF2-40B4-BE49-F238E27FC236}">
                <a16:creationId xmlns:a16="http://schemas.microsoft.com/office/drawing/2014/main" id="{5B6F78A8-577A-4D76-E5EA-A34FBD9DB424}"/>
              </a:ext>
            </a:extLst>
          </p:cNvPr>
          <p:cNvSpPr txBox="1"/>
          <p:nvPr/>
        </p:nvSpPr>
        <p:spPr>
          <a:xfrm>
            <a:off x="436880" y="348547"/>
            <a:ext cx="11155680" cy="697933"/>
          </a:xfrm>
          <a:prstGeom prst="rect">
            <a:avLst/>
          </a:prstGeom>
          <a:noFill/>
          <a:ln>
            <a:noFill/>
          </a:ln>
        </p:spPr>
        <p:txBody>
          <a:bodyPr lIns="90000" tIns="46800" rIns="90000" bIns="46800"/>
          <a:lstStyle/>
          <a:p>
            <a:pPr algn="ctr">
              <a:defRPr/>
            </a:pPr>
            <a:r>
              <a:rPr lang="en-US" sz="3200" b="1" kern="0" dirty="0">
                <a:solidFill>
                  <a:srgbClr val="00246C"/>
                </a:solidFill>
                <a:latin typeface="+mj-lt"/>
                <a:ea typeface="ヒラギノ角ゴ Pro W3" pitchFamily="-110" charset="-128"/>
                <a:cs typeface="Segoe UI" panose="020B0502040204020203" pitchFamily="34" charset="0"/>
                <a:sym typeface="Arial"/>
              </a:rPr>
              <a:t>Officers, know your Constitution… and the Act</a:t>
            </a:r>
          </a:p>
        </p:txBody>
      </p:sp>
      <p:sp>
        <p:nvSpPr>
          <p:cNvPr id="2" name="Rectangle 1">
            <a:extLst>
              <a:ext uri="{FF2B5EF4-FFF2-40B4-BE49-F238E27FC236}">
                <a16:creationId xmlns:a16="http://schemas.microsoft.com/office/drawing/2014/main" id="{0073DB1F-86C7-4AB6-725F-0A4C5866E1DC}"/>
              </a:ext>
            </a:extLst>
          </p:cNvPr>
          <p:cNvSpPr/>
          <p:nvPr/>
        </p:nvSpPr>
        <p:spPr>
          <a:xfrm>
            <a:off x="538480" y="1544320"/>
            <a:ext cx="10932160" cy="5078313"/>
          </a:xfrm>
          <a:prstGeom prst="rect">
            <a:avLst/>
          </a:prstGeom>
        </p:spPr>
        <p:txBody>
          <a:bodyPr wrap="square">
            <a:spAutoFit/>
          </a:bodyPr>
          <a:lstStyle/>
          <a:p>
            <a:pPr>
              <a:spcBef>
                <a:spcPts val="600"/>
              </a:spcBef>
              <a:defRPr/>
            </a:pPr>
            <a:r>
              <a:rPr lang="en-US" sz="2000" b="1" kern="0" dirty="0">
                <a:solidFill>
                  <a:srgbClr val="002060"/>
                </a:solidFill>
                <a:ea typeface="ヒラギノ角ゴ Pro W3" pitchFamily="-110" charset="-128"/>
                <a:cs typeface="Segoe UI" panose="020B0502040204020203" pitchFamily="34" charset="0"/>
                <a:sym typeface="Arial"/>
              </a:rPr>
              <a:t>The new NZ Standard Rotary Club Constitution:</a:t>
            </a:r>
          </a:p>
          <a:p>
            <a:pPr marL="457200" indent="-457200">
              <a:spcBef>
                <a:spcPts val="600"/>
              </a:spcBef>
              <a:buFont typeface="Wingdings" panose="05000000000000000000" pitchFamily="2" charset="2"/>
              <a:buChar char="§"/>
              <a:defRPr/>
            </a:pPr>
            <a:r>
              <a:rPr lang="en-US" sz="2000" kern="0" dirty="0">
                <a:solidFill>
                  <a:srgbClr val="002060"/>
                </a:solidFill>
                <a:ea typeface="ヒラギノ角ゴ Pro W3" pitchFamily="-110" charset="-128"/>
                <a:cs typeface="Segoe UI" panose="020B0502040204020203" pitchFamily="34" charset="0"/>
                <a:sym typeface="Arial"/>
              </a:rPr>
              <a:t>Now the Constitution for every NZ Rotary Club – familiarise yourself with it and refer to it…  </a:t>
            </a:r>
          </a:p>
          <a:p>
            <a:pPr marL="457200" indent="-457200">
              <a:spcBef>
                <a:spcPts val="600"/>
              </a:spcBef>
              <a:buFont typeface="Wingdings" panose="05000000000000000000" pitchFamily="2" charset="2"/>
              <a:buChar char="§"/>
              <a:defRPr/>
            </a:pPr>
            <a:r>
              <a:rPr lang="en-US" sz="2000" kern="0" dirty="0">
                <a:solidFill>
                  <a:srgbClr val="002060"/>
                </a:solidFill>
                <a:ea typeface="ヒラギノ角ゴ Pro W3" pitchFamily="-110" charset="-128"/>
                <a:cs typeface="Segoe UI" panose="020B0502040204020203" pitchFamily="34" charset="0"/>
                <a:sym typeface="Arial"/>
              </a:rPr>
              <a:t>Club Bylaws…</a:t>
            </a:r>
          </a:p>
          <a:p>
            <a:pPr>
              <a:spcBef>
                <a:spcPts val="600"/>
              </a:spcBef>
              <a:defRPr/>
            </a:pPr>
            <a:r>
              <a:rPr lang="en-US" sz="2000" b="1" kern="0" dirty="0">
                <a:solidFill>
                  <a:srgbClr val="002060"/>
                </a:solidFill>
                <a:ea typeface="ヒラギノ角ゴ Pro W3" pitchFamily="-110" charset="-128"/>
                <a:cs typeface="Segoe UI" panose="020B0502040204020203" pitchFamily="34" charset="0"/>
                <a:sym typeface="Arial"/>
              </a:rPr>
              <a:t>Under the Act:</a:t>
            </a:r>
          </a:p>
          <a:p>
            <a:pPr marL="457200" indent="-457200">
              <a:spcBef>
                <a:spcPts val="600"/>
              </a:spcBef>
              <a:buFont typeface="Wingdings" panose="05000000000000000000" pitchFamily="2" charset="2"/>
              <a:buChar char="§"/>
              <a:defRPr/>
            </a:pPr>
            <a:r>
              <a:rPr lang="en-US" sz="2000" kern="0" dirty="0">
                <a:solidFill>
                  <a:srgbClr val="002060"/>
                </a:solidFill>
                <a:ea typeface="ヒラギノ角ゴ Pro W3" pitchFamily="-110" charset="-128"/>
                <a:cs typeface="Segoe UI" panose="020B0502040204020203" pitchFamily="34" charset="0"/>
                <a:sym typeface="Arial"/>
              </a:rPr>
              <a:t>Officers must complete </a:t>
            </a:r>
            <a:r>
              <a:rPr lang="en-US" sz="2000" b="1" kern="0" dirty="0">
                <a:solidFill>
                  <a:srgbClr val="002060"/>
                </a:solidFill>
                <a:ea typeface="ヒラギノ角ゴ Pro W3" pitchFamily="-110" charset="-128"/>
                <a:cs typeface="Segoe UI" panose="020B0502040204020203" pitchFamily="34" charset="0"/>
                <a:sym typeface="Arial"/>
              </a:rPr>
              <a:t>template ISA22-CCO </a:t>
            </a:r>
            <a:r>
              <a:rPr lang="en-US" sz="2000" kern="0" dirty="0">
                <a:solidFill>
                  <a:srgbClr val="002060"/>
                </a:solidFill>
                <a:ea typeface="ヒラギノ角ゴ Pro W3" pitchFamily="-110" charset="-128"/>
                <a:cs typeface="Segoe UI" panose="020B0502040204020203" pitchFamily="34" charset="0"/>
                <a:sym typeface="Arial"/>
              </a:rPr>
              <a:t>consenting to be an Officer</a:t>
            </a:r>
          </a:p>
          <a:p>
            <a:pPr marL="457200" indent="-457200">
              <a:spcBef>
                <a:spcPts val="600"/>
              </a:spcBef>
              <a:spcAft>
                <a:spcPts val="600"/>
              </a:spcAft>
              <a:buFont typeface="Wingdings" panose="05000000000000000000" pitchFamily="2" charset="2"/>
              <a:buChar char="§"/>
              <a:defRPr/>
            </a:pPr>
            <a:r>
              <a:rPr lang="en-US" sz="2000" b="1" i="0" dirty="0">
                <a:solidFill>
                  <a:schemeClr val="accent1">
                    <a:lumMod val="50000"/>
                  </a:schemeClr>
                </a:solidFill>
                <a:effectLst/>
                <a:cs typeface="Segoe UI" panose="020B0502040204020203" pitchFamily="34" charset="0"/>
              </a:rPr>
              <a:t>As an Officer you must:</a:t>
            </a:r>
          </a:p>
          <a:p>
            <a:pPr marL="914400" lvl="1" indent="-457200">
              <a:buFont typeface="+mj-lt"/>
              <a:buAutoNum type="arabicPeriod"/>
            </a:pPr>
            <a:r>
              <a:rPr lang="en-US" sz="2000" i="0" dirty="0">
                <a:solidFill>
                  <a:schemeClr val="accent1">
                    <a:lumMod val="50000"/>
                  </a:schemeClr>
                </a:solidFill>
                <a:effectLst/>
                <a:cs typeface="Segoe UI" panose="020B0502040204020203" pitchFamily="34" charset="0"/>
              </a:rPr>
              <a:t>Act in good faith and in the best interests of the society</a:t>
            </a:r>
          </a:p>
          <a:p>
            <a:pPr marL="914400" lvl="1" indent="-457200">
              <a:buFont typeface="+mj-lt"/>
              <a:buAutoNum type="arabicPeriod"/>
            </a:pPr>
            <a:r>
              <a:rPr lang="en-US" sz="2000" i="0" dirty="0">
                <a:solidFill>
                  <a:schemeClr val="accent1">
                    <a:lumMod val="50000"/>
                  </a:schemeClr>
                </a:solidFill>
                <a:effectLst/>
                <a:cs typeface="Segoe UI" panose="020B0502040204020203" pitchFamily="34" charset="0"/>
              </a:rPr>
              <a:t>Exercise powers for proper purposes only</a:t>
            </a:r>
          </a:p>
          <a:p>
            <a:pPr marL="914400" lvl="1" indent="-457200">
              <a:buFont typeface="+mj-lt"/>
              <a:buAutoNum type="arabicPeriod"/>
            </a:pPr>
            <a:r>
              <a:rPr lang="en-US" sz="2000" i="0" dirty="0">
                <a:solidFill>
                  <a:schemeClr val="accent1">
                    <a:lumMod val="50000"/>
                  </a:schemeClr>
                </a:solidFill>
                <a:effectLst/>
                <a:cs typeface="Segoe UI" panose="020B0502040204020203" pitchFamily="34" charset="0"/>
              </a:rPr>
              <a:t>Comply with the Act and your society’s constitution</a:t>
            </a:r>
          </a:p>
          <a:p>
            <a:pPr marL="914400" lvl="1" indent="-457200">
              <a:buFont typeface="+mj-lt"/>
              <a:buAutoNum type="arabicPeriod"/>
            </a:pPr>
            <a:r>
              <a:rPr lang="en-US" sz="2000" i="0" dirty="0">
                <a:solidFill>
                  <a:schemeClr val="accent1">
                    <a:lumMod val="50000"/>
                  </a:schemeClr>
                </a:solidFill>
                <a:effectLst/>
                <a:cs typeface="Segoe UI" panose="020B0502040204020203" pitchFamily="34" charset="0"/>
              </a:rPr>
              <a:t>Exercise reasonable care and diligence</a:t>
            </a:r>
          </a:p>
          <a:p>
            <a:pPr marL="914400" lvl="1" indent="-457200">
              <a:buFont typeface="+mj-lt"/>
              <a:buAutoNum type="arabicPeriod"/>
            </a:pPr>
            <a:r>
              <a:rPr lang="en-US" sz="2000" i="0" dirty="0">
                <a:solidFill>
                  <a:schemeClr val="accent1">
                    <a:lumMod val="50000"/>
                  </a:schemeClr>
                </a:solidFill>
                <a:effectLst/>
                <a:cs typeface="Segoe UI" panose="020B0502040204020203" pitchFamily="34" charset="0"/>
              </a:rPr>
              <a:t>Not create a substantial risk of serious loss to creditors</a:t>
            </a:r>
          </a:p>
          <a:p>
            <a:pPr marL="914400" lvl="1" indent="-457200">
              <a:buFont typeface="+mj-lt"/>
              <a:buAutoNum type="arabicPeriod"/>
            </a:pPr>
            <a:r>
              <a:rPr lang="en-US" sz="2000" i="0" dirty="0">
                <a:solidFill>
                  <a:schemeClr val="accent1">
                    <a:lumMod val="50000"/>
                  </a:schemeClr>
                </a:solidFill>
                <a:effectLst/>
                <a:cs typeface="Segoe UI" panose="020B0502040204020203" pitchFamily="34" charset="0"/>
              </a:rPr>
              <a:t>Not incur an obligation the officer doesn’t reasonably believe the society can perform</a:t>
            </a:r>
          </a:p>
          <a:p>
            <a:endParaRPr lang="en-US" i="1" dirty="0">
              <a:solidFill>
                <a:schemeClr val="accent1">
                  <a:lumMod val="50000"/>
                </a:schemeClr>
              </a:solidFill>
              <a:cs typeface="Segoe UI" panose="020B0502040204020203" pitchFamily="34" charset="0"/>
            </a:endParaRPr>
          </a:p>
          <a:p>
            <a:r>
              <a:rPr lang="en-US" i="1" dirty="0">
                <a:solidFill>
                  <a:srgbClr val="FF0000"/>
                </a:solidFill>
                <a:cs typeface="Segoe UI" panose="020B0502040204020203" pitchFamily="34" charset="0"/>
              </a:rPr>
              <a:t>NB:</a:t>
            </a:r>
            <a:r>
              <a:rPr lang="en-US" i="1" dirty="0">
                <a:solidFill>
                  <a:schemeClr val="accent1">
                    <a:lumMod val="50000"/>
                  </a:schemeClr>
                </a:solidFill>
                <a:cs typeface="Segoe UI" panose="020B0502040204020203" pitchFamily="34" charset="0"/>
              </a:rPr>
              <a:t> under the Act a </a:t>
            </a:r>
            <a:r>
              <a:rPr lang="en-US" i="1" dirty="0">
                <a:solidFill>
                  <a:schemeClr val="accent1">
                    <a:lumMod val="50000"/>
                  </a:schemeClr>
                </a:solidFill>
              </a:rPr>
              <a:t>society’s members whose positions affords them significant influence over the management of the society may be regarded as</a:t>
            </a:r>
            <a:r>
              <a:rPr lang="en-US" i="1" dirty="0">
                <a:solidFill>
                  <a:schemeClr val="accent1">
                    <a:lumMod val="50000"/>
                  </a:schemeClr>
                </a:solidFill>
                <a:cs typeface="Segoe UI" panose="020B0502040204020203" pitchFamily="34" charset="0"/>
              </a:rPr>
              <a:t> ‘officers’ </a:t>
            </a:r>
          </a:p>
        </p:txBody>
      </p:sp>
      <p:sp>
        <p:nvSpPr>
          <p:cNvPr id="3" name="Slide Number Placeholder 2">
            <a:extLst>
              <a:ext uri="{FF2B5EF4-FFF2-40B4-BE49-F238E27FC236}">
                <a16:creationId xmlns:a16="http://schemas.microsoft.com/office/drawing/2014/main" id="{AC6C76EC-E43B-7360-3DD8-277CA7AC6FCC}"/>
              </a:ext>
            </a:extLst>
          </p:cNvPr>
          <p:cNvSpPr>
            <a:spLocks noGrp="1"/>
          </p:cNvSpPr>
          <p:nvPr>
            <p:ph type="sldNum" sz="quarter" idx="12"/>
          </p:nvPr>
        </p:nvSpPr>
        <p:spPr/>
        <p:txBody>
          <a:bodyPr/>
          <a:lstStyle/>
          <a:p>
            <a:fld id="{046BB6E3-0A7F-4EC2-A40F-2B9EBEC1B7CB}" type="slidenum">
              <a:rPr lang="en-NZ" smtClean="0"/>
              <a:t>10</a:t>
            </a:fld>
            <a:endParaRPr lang="en-NZ"/>
          </a:p>
        </p:txBody>
      </p:sp>
    </p:spTree>
    <p:extLst>
      <p:ext uri="{BB962C8B-B14F-4D97-AF65-F5344CB8AC3E}">
        <p14:creationId xmlns:p14="http://schemas.microsoft.com/office/powerpoint/2010/main" val="414698594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1285461" y="280642"/>
            <a:ext cx="9621078" cy="1243357"/>
          </a:xfrm>
          <a:prstGeom prst="rect">
            <a:avLst/>
          </a:prstGeom>
          <a:noFill/>
          <a:ln>
            <a:noFill/>
          </a:ln>
        </p:spPr>
        <p:txBody>
          <a:bodyPr lIns="90000" tIns="46800" rIns="90000" bIns="46800"/>
          <a:lstStyle/>
          <a:p>
            <a:pPr algn="ctr">
              <a:buClr>
                <a:srgbClr val="000000"/>
              </a:buClr>
              <a:buSzPct val="25000"/>
              <a:defRPr/>
            </a:pPr>
            <a:r>
              <a:rPr lang="en-US" sz="4000" b="1" kern="0" dirty="0">
                <a:solidFill>
                  <a:srgbClr val="00246C"/>
                </a:solidFill>
                <a:latin typeface="+mj-lt"/>
                <a:ea typeface="Arial"/>
                <a:cs typeface="Segoe UI" panose="020B0502040204020203" pitchFamily="34" charset="0"/>
                <a:sym typeface="Arial"/>
              </a:rPr>
              <a:t>The Role of the Secretary – as a member of the Board</a:t>
            </a:r>
          </a:p>
        </p:txBody>
      </p:sp>
      <p:sp>
        <p:nvSpPr>
          <p:cNvPr id="4" name="TextBox 3">
            <a:extLst>
              <a:ext uri="{FF2B5EF4-FFF2-40B4-BE49-F238E27FC236}">
                <a16:creationId xmlns:a16="http://schemas.microsoft.com/office/drawing/2014/main" id="{EC1BC05A-8CAD-49CD-8D44-A7829213616C}"/>
              </a:ext>
            </a:extLst>
          </p:cNvPr>
          <p:cNvSpPr txBox="1"/>
          <p:nvPr/>
        </p:nvSpPr>
        <p:spPr>
          <a:xfrm>
            <a:off x="386080" y="1620078"/>
            <a:ext cx="11369040" cy="5016758"/>
          </a:xfrm>
          <a:prstGeom prst="rect">
            <a:avLst/>
          </a:prstGeom>
          <a:noFill/>
        </p:spPr>
        <p:txBody>
          <a:bodyPr wrap="square" rtlCol="0">
            <a:spAutoFit/>
          </a:bodyPr>
          <a:lstStyle/>
          <a:p>
            <a:r>
              <a:rPr lang="en-NZ" sz="2800" b="1" dirty="0">
                <a:solidFill>
                  <a:schemeClr val="tx2">
                    <a:lumMod val="50000"/>
                  </a:schemeClr>
                </a:solidFill>
                <a:cs typeface="Segoe UI" panose="020B0502040204020203" pitchFamily="34" charset="0"/>
              </a:rPr>
              <a:t>Governance culture</a:t>
            </a:r>
          </a:p>
          <a:p>
            <a:r>
              <a:rPr lang="en-NZ" sz="1200" b="1" dirty="0">
                <a:solidFill>
                  <a:schemeClr val="tx2">
                    <a:lumMod val="50000"/>
                  </a:schemeClr>
                </a:solidFill>
                <a:hlinkClick r:id="rId3"/>
              </a:rPr>
              <a:t>https://www.centreforsocialimpact.org.nz/media/1630/200806-singlepage_nap-for-comunity-governance_nocropmarks-final.pdf</a:t>
            </a:r>
            <a:r>
              <a:rPr lang="en-NZ" sz="1200" b="1" dirty="0">
                <a:solidFill>
                  <a:schemeClr val="tx2">
                    <a:lumMod val="50000"/>
                  </a:schemeClr>
                </a:solidFill>
              </a:rPr>
              <a:t> </a:t>
            </a:r>
          </a:p>
          <a:p>
            <a:endParaRPr lang="en-NZ" sz="1200" b="1" dirty="0">
              <a:solidFill>
                <a:schemeClr val="tx2">
                  <a:lumMod val="50000"/>
                </a:schemeClr>
              </a:solidFill>
            </a:endParaRPr>
          </a:p>
          <a:p>
            <a:endParaRPr lang="en-NZ" sz="2800" b="1" dirty="0">
              <a:solidFill>
                <a:schemeClr val="tx2">
                  <a:lumMod val="50000"/>
                </a:schemeClr>
              </a:solidFill>
            </a:endParaRPr>
          </a:p>
          <a:p>
            <a:endParaRPr lang="en-NZ" sz="2800" b="1" dirty="0">
              <a:solidFill>
                <a:schemeClr val="tx2">
                  <a:lumMod val="50000"/>
                </a:schemeClr>
              </a:solidFill>
            </a:endParaRPr>
          </a:p>
          <a:p>
            <a:endParaRPr lang="en-NZ" sz="2800" b="1" dirty="0">
              <a:solidFill>
                <a:schemeClr val="tx2">
                  <a:lumMod val="50000"/>
                </a:schemeClr>
              </a:solidFill>
            </a:endParaRPr>
          </a:p>
          <a:p>
            <a:endParaRPr lang="en-NZ" sz="2800" b="1" dirty="0">
              <a:solidFill>
                <a:schemeClr val="tx2">
                  <a:lumMod val="50000"/>
                </a:schemeClr>
              </a:solidFill>
            </a:endParaRPr>
          </a:p>
          <a:p>
            <a:endParaRPr lang="en-NZ" sz="2800" b="1" dirty="0">
              <a:solidFill>
                <a:schemeClr val="tx2">
                  <a:lumMod val="50000"/>
                </a:schemeClr>
              </a:solidFill>
            </a:endParaRPr>
          </a:p>
          <a:p>
            <a:endParaRPr lang="en-NZ" sz="2800" b="1" dirty="0">
              <a:solidFill>
                <a:schemeClr val="tx2">
                  <a:lumMod val="50000"/>
                </a:schemeClr>
              </a:solidFill>
            </a:endParaRPr>
          </a:p>
          <a:p>
            <a:endParaRPr lang="en-NZ" sz="1600" b="1" dirty="0">
              <a:solidFill>
                <a:schemeClr val="tx2">
                  <a:lumMod val="50000"/>
                </a:schemeClr>
              </a:solidFill>
            </a:endParaRPr>
          </a:p>
          <a:p>
            <a:r>
              <a:rPr lang="en-NZ" sz="2400" b="1" dirty="0">
                <a:solidFill>
                  <a:srgbClr val="FF0000"/>
                </a:solidFill>
                <a:cs typeface="Segoe UI" panose="020B0502040204020203" pitchFamily="34" charset="0"/>
              </a:rPr>
              <a:t>Critical</a:t>
            </a:r>
            <a:r>
              <a:rPr lang="en-NZ" sz="2400" b="1" dirty="0">
                <a:solidFill>
                  <a:schemeClr val="tx2">
                    <a:lumMod val="50000"/>
                  </a:schemeClr>
                </a:solidFill>
                <a:cs typeface="Segoe UI" panose="020B0502040204020203" pitchFamily="34" charset="0"/>
              </a:rPr>
              <a:t> </a:t>
            </a:r>
          </a:p>
          <a:p>
            <a:pPr marL="457200" indent="-457200">
              <a:buFontTx/>
              <a:buChar char="-"/>
            </a:pPr>
            <a:r>
              <a:rPr lang="en-NZ" sz="2000" b="1" dirty="0">
                <a:solidFill>
                  <a:schemeClr val="tx2">
                    <a:lumMod val="50000"/>
                  </a:schemeClr>
                </a:solidFill>
                <a:cs typeface="Segoe UI" panose="020B0502040204020203" pitchFamily="34" charset="0"/>
              </a:rPr>
              <a:t>The Board works as a team</a:t>
            </a:r>
          </a:p>
          <a:p>
            <a:pPr marL="457200" indent="-457200">
              <a:buFontTx/>
              <a:buChar char="-"/>
            </a:pPr>
            <a:r>
              <a:rPr lang="en-NZ" sz="2000" b="1" dirty="0">
                <a:solidFill>
                  <a:schemeClr val="tx2">
                    <a:lumMod val="50000"/>
                  </a:schemeClr>
                </a:solidFill>
                <a:cs typeface="Segoe UI" panose="020B0502040204020203" pitchFamily="34" charset="0"/>
              </a:rPr>
              <a:t>Representing and serving the purposes of the Club and the interests of </a:t>
            </a:r>
            <a:r>
              <a:rPr lang="en-NZ" sz="2000" b="1" i="1" dirty="0">
                <a:solidFill>
                  <a:schemeClr val="tx2">
                    <a:lumMod val="50000"/>
                  </a:schemeClr>
                </a:solidFill>
                <a:cs typeface="Segoe UI" panose="020B0502040204020203" pitchFamily="34" charset="0"/>
              </a:rPr>
              <a:t>all </a:t>
            </a:r>
            <a:r>
              <a:rPr lang="en-NZ" sz="2000" b="1" dirty="0">
                <a:solidFill>
                  <a:schemeClr val="tx2">
                    <a:lumMod val="50000"/>
                  </a:schemeClr>
                </a:solidFill>
                <a:cs typeface="Segoe UI" panose="020B0502040204020203" pitchFamily="34" charset="0"/>
              </a:rPr>
              <a:t>its members, not a select or dominant few</a:t>
            </a:r>
          </a:p>
        </p:txBody>
      </p:sp>
      <p:pic>
        <p:nvPicPr>
          <p:cNvPr id="3" name="Picture 2">
            <a:extLst>
              <a:ext uri="{FF2B5EF4-FFF2-40B4-BE49-F238E27FC236}">
                <a16:creationId xmlns:a16="http://schemas.microsoft.com/office/drawing/2014/main" id="{2797D5C5-5DA7-4096-9CDD-489EC64BA234}"/>
              </a:ext>
            </a:extLst>
          </p:cNvPr>
          <p:cNvPicPr>
            <a:picLocks noChangeAspect="1"/>
          </p:cNvPicPr>
          <p:nvPr/>
        </p:nvPicPr>
        <p:blipFill>
          <a:blip r:embed="rId4"/>
          <a:stretch>
            <a:fillRect/>
          </a:stretch>
        </p:blipFill>
        <p:spPr>
          <a:xfrm>
            <a:off x="3669707" y="2312070"/>
            <a:ext cx="3853471" cy="2776766"/>
          </a:xfrm>
          <a:prstGeom prst="rect">
            <a:avLst/>
          </a:prstGeom>
        </p:spPr>
      </p:pic>
      <p:sp>
        <p:nvSpPr>
          <p:cNvPr id="2" name="Slide Number Placeholder 1">
            <a:extLst>
              <a:ext uri="{FF2B5EF4-FFF2-40B4-BE49-F238E27FC236}">
                <a16:creationId xmlns:a16="http://schemas.microsoft.com/office/drawing/2014/main" id="{71D2B126-0AAD-A2A6-E0EE-627AF84D7BD6}"/>
              </a:ext>
            </a:extLst>
          </p:cNvPr>
          <p:cNvSpPr>
            <a:spLocks noGrp="1"/>
          </p:cNvSpPr>
          <p:nvPr>
            <p:ph type="sldNum" sz="quarter" idx="12"/>
          </p:nvPr>
        </p:nvSpPr>
        <p:spPr/>
        <p:txBody>
          <a:bodyPr/>
          <a:lstStyle/>
          <a:p>
            <a:fld id="{046BB6E3-0A7F-4EC2-A40F-2B9EBEC1B7CB}" type="slidenum">
              <a:rPr lang="en-NZ" smtClean="0"/>
              <a:t>11</a:t>
            </a:fld>
            <a:endParaRPr lang="en-NZ" dirty="0"/>
          </a:p>
        </p:txBody>
      </p:sp>
    </p:spTree>
    <p:extLst>
      <p:ext uri="{BB962C8B-B14F-4D97-AF65-F5344CB8AC3E}">
        <p14:creationId xmlns:p14="http://schemas.microsoft.com/office/powerpoint/2010/main" val="300020985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1076960" y="427216"/>
            <a:ext cx="9120262" cy="631169"/>
          </a:xfrm>
          <a:prstGeom prst="rect">
            <a:avLst/>
          </a:prstGeom>
          <a:noFill/>
          <a:ln>
            <a:noFill/>
          </a:ln>
        </p:spPr>
        <p:txBody>
          <a:bodyPr lIns="90000" tIns="46800" rIns="90000" bIns="46800"/>
          <a:lstStyle/>
          <a:p>
            <a:pPr algn="ctr">
              <a:buClr>
                <a:srgbClr val="000000"/>
              </a:buClr>
              <a:buSzPct val="25000"/>
              <a:defRPr/>
            </a:pPr>
            <a:r>
              <a:rPr lang="en-US" sz="4000" b="1" kern="0" dirty="0">
                <a:solidFill>
                  <a:srgbClr val="00246C"/>
                </a:solidFill>
                <a:latin typeface="Segoe UI" panose="020B0502040204020203" pitchFamily="34" charset="0"/>
                <a:ea typeface="Arial"/>
                <a:cs typeface="Segoe UI" panose="020B0502040204020203" pitchFamily="34" charset="0"/>
                <a:sym typeface="Arial"/>
              </a:rPr>
              <a:t>The role of the Secretary…</a:t>
            </a:r>
          </a:p>
        </p:txBody>
      </p:sp>
      <p:sp>
        <p:nvSpPr>
          <p:cNvPr id="2" name="Rectangle 1">
            <a:extLst>
              <a:ext uri="{FF2B5EF4-FFF2-40B4-BE49-F238E27FC236}">
                <a16:creationId xmlns:a16="http://schemas.microsoft.com/office/drawing/2014/main" id="{2FEBC5B8-B907-476B-B527-191D35C2A6E3}"/>
              </a:ext>
            </a:extLst>
          </p:cNvPr>
          <p:cNvSpPr/>
          <p:nvPr/>
        </p:nvSpPr>
        <p:spPr>
          <a:xfrm>
            <a:off x="558800" y="1236909"/>
            <a:ext cx="10464800" cy="5386090"/>
          </a:xfrm>
          <a:prstGeom prst="rect">
            <a:avLst/>
          </a:prstGeom>
        </p:spPr>
        <p:txBody>
          <a:bodyPr wrap="square">
            <a:spAutoFit/>
          </a:bodyPr>
          <a:lstStyle/>
          <a:p>
            <a:pPr marL="457200" indent="-457200">
              <a:buFont typeface="Wingdings" panose="05000000000000000000" pitchFamily="2" charset="2"/>
              <a:buChar char="§"/>
            </a:pPr>
            <a:r>
              <a:rPr lang="en-NZ" sz="2000" b="1" dirty="0">
                <a:solidFill>
                  <a:schemeClr val="tx2">
                    <a:lumMod val="50000"/>
                  </a:schemeClr>
                </a:solidFill>
                <a:cs typeface="Segoe UI" panose="020B0502040204020203" pitchFamily="34" charset="0"/>
              </a:rPr>
              <a:t>ClubRunner </a:t>
            </a:r>
            <a:r>
              <a:rPr lang="en-NZ" sz="2000" i="1" dirty="0">
                <a:solidFill>
                  <a:schemeClr val="tx2">
                    <a:lumMod val="50000"/>
                  </a:schemeClr>
                </a:solidFill>
                <a:cs typeface="Segoe UI" panose="020B0502040204020203" pitchFamily="34" charset="0"/>
              </a:rPr>
              <a:t>(</a:t>
            </a:r>
            <a:r>
              <a:rPr lang="en-NZ" sz="2000" i="1" u="sng" dirty="0">
                <a:solidFill>
                  <a:schemeClr val="tx2">
                    <a:lumMod val="50000"/>
                  </a:schemeClr>
                </a:solidFill>
                <a:cs typeface="Segoe UI" panose="020B0502040204020203" pitchFamily="34" charset="0"/>
              </a:rPr>
              <a:t>not </a:t>
            </a:r>
            <a:r>
              <a:rPr lang="en-NZ" sz="2000" i="1" dirty="0">
                <a:solidFill>
                  <a:schemeClr val="tx2">
                    <a:lumMod val="50000"/>
                  </a:schemeClr>
                </a:solidFill>
                <a:cs typeface="Segoe UI" panose="020B0502040204020203" pitchFamily="34" charset="0"/>
              </a:rPr>
              <a:t>My Rotary!)</a:t>
            </a:r>
            <a:r>
              <a:rPr lang="en-NZ" sz="2000" dirty="0">
                <a:solidFill>
                  <a:schemeClr val="tx2">
                    <a:lumMod val="50000"/>
                  </a:schemeClr>
                </a:solidFill>
                <a:cs typeface="Segoe UI" panose="020B0502040204020203" pitchFamily="34" charset="0"/>
              </a:rPr>
              <a:t> – the Club’s membership &amp; officer ‘register’ </a:t>
            </a:r>
            <a:r>
              <a:rPr lang="en-NZ" sz="2000" u="sng" dirty="0">
                <a:solidFill>
                  <a:schemeClr val="tx2">
                    <a:lumMod val="50000"/>
                  </a:schemeClr>
                </a:solidFill>
                <a:cs typeface="Segoe UI" panose="020B0502040204020203" pitchFamily="34" charset="0"/>
              </a:rPr>
              <a:t>required under the </a:t>
            </a:r>
            <a:r>
              <a:rPr lang="en-NZ" sz="2000" dirty="0">
                <a:solidFill>
                  <a:schemeClr val="tx2">
                    <a:lumMod val="50000"/>
                  </a:schemeClr>
                </a:solidFill>
                <a:cs typeface="Segoe UI" panose="020B0502040204020203" pitchFamily="34" charset="0"/>
              </a:rPr>
              <a:t>Act… Club Members, Executives, Club details… and all changes </a:t>
            </a:r>
            <a:r>
              <a:rPr lang="en-NZ" sz="2000" dirty="0">
                <a:solidFill>
                  <a:srgbClr val="FF0000"/>
                </a:solidFill>
                <a:cs typeface="Segoe UI" panose="020B0502040204020203" pitchFamily="34" charset="0"/>
              </a:rPr>
              <a:t>($$$ penalties</a:t>
            </a:r>
            <a:r>
              <a:rPr lang="en-NZ" sz="2000" dirty="0">
                <a:solidFill>
                  <a:schemeClr val="tx2">
                    <a:lumMod val="50000"/>
                  </a:schemeClr>
                </a:solidFill>
                <a:cs typeface="Segoe UI" panose="020B0502040204020203" pitchFamily="34" charset="0"/>
              </a:rPr>
              <a:t>) – use the District account (accessible via the District website)</a:t>
            </a:r>
          </a:p>
          <a:p>
            <a:pPr marL="457200" indent="-457200">
              <a:buFont typeface="Wingdings" panose="05000000000000000000" pitchFamily="2" charset="2"/>
              <a:buChar char="§"/>
            </a:pPr>
            <a:r>
              <a:rPr lang="en-NZ" sz="2000" b="1" dirty="0">
                <a:solidFill>
                  <a:schemeClr val="tx2">
                    <a:lumMod val="50000"/>
                  </a:schemeClr>
                </a:solidFill>
                <a:cs typeface="Segoe UI" panose="020B0502040204020203" pitchFamily="34" charset="0"/>
              </a:rPr>
              <a:t>District Directory </a:t>
            </a:r>
            <a:r>
              <a:rPr lang="en-NZ" sz="2000" dirty="0">
                <a:solidFill>
                  <a:schemeClr val="tx2">
                    <a:lumMod val="50000"/>
                  </a:schemeClr>
                </a:solidFill>
                <a:cs typeface="Segoe UI" panose="020B0502040204020203" pitchFamily="34" charset="0"/>
              </a:rPr>
              <a:t>– Clubs as Members and their Executives; Club membership numbers; registration… and all changes</a:t>
            </a:r>
          </a:p>
          <a:p>
            <a:pPr marL="457200" indent="-457200">
              <a:buFont typeface="Wingdings" panose="05000000000000000000" pitchFamily="2" charset="2"/>
              <a:buChar char="§"/>
            </a:pPr>
            <a:r>
              <a:rPr lang="en-NZ" sz="2000" b="1" dirty="0">
                <a:solidFill>
                  <a:schemeClr val="tx2">
                    <a:lumMod val="50000"/>
                  </a:schemeClr>
                </a:solidFill>
                <a:cs typeface="Segoe UI" panose="020B0502040204020203" pitchFamily="34" charset="0"/>
              </a:rPr>
              <a:t>Club Calendar </a:t>
            </a:r>
            <a:r>
              <a:rPr lang="en-NZ" sz="2000" dirty="0">
                <a:solidFill>
                  <a:schemeClr val="tx2">
                    <a:lumMod val="50000"/>
                  </a:schemeClr>
                </a:solidFill>
                <a:cs typeface="Segoe UI" panose="020B0502040204020203" pitchFamily="34" charset="0"/>
              </a:rPr>
              <a:t>- Board Meetings, AGM, Changeover etc </a:t>
            </a:r>
          </a:p>
          <a:p>
            <a:pPr marL="457200" indent="-457200">
              <a:buFont typeface="Wingdings" panose="05000000000000000000" pitchFamily="2" charset="2"/>
              <a:buChar char="§"/>
            </a:pPr>
            <a:r>
              <a:rPr lang="en-NZ" sz="2000" b="1" dirty="0">
                <a:solidFill>
                  <a:schemeClr val="tx2">
                    <a:lumMod val="50000"/>
                  </a:schemeClr>
                </a:solidFill>
                <a:cs typeface="Segoe UI" panose="020B0502040204020203" pitchFamily="34" charset="0"/>
              </a:rPr>
              <a:t>Club Minutes, records and archives </a:t>
            </a:r>
            <a:r>
              <a:rPr lang="en-NZ" sz="2000" dirty="0">
                <a:solidFill>
                  <a:schemeClr val="tx2">
                    <a:lumMod val="50000"/>
                  </a:schemeClr>
                </a:solidFill>
                <a:cs typeface="Segoe UI" panose="020B0502040204020203" pitchFamily="34" charset="0"/>
              </a:rPr>
              <a:t>– including Officers’ Register of Interests, committee/project/events records, RI Foundation Points (you’ll need to have My Rotary ‘sign in’ for this) etc </a:t>
            </a:r>
          </a:p>
          <a:p>
            <a:pPr lvl="1"/>
            <a:r>
              <a:rPr lang="en-NZ" sz="2000" dirty="0">
                <a:solidFill>
                  <a:schemeClr val="tx2">
                    <a:lumMod val="50000"/>
                  </a:schemeClr>
                </a:solidFill>
                <a:cs typeface="Segoe UI" panose="020B0502040204020203" pitchFamily="34" charset="0"/>
              </a:rPr>
              <a:t>Q: </a:t>
            </a:r>
            <a:r>
              <a:rPr lang="en-NZ" sz="2000" i="1" dirty="0">
                <a:solidFill>
                  <a:schemeClr val="tx2">
                    <a:lumMod val="50000"/>
                  </a:schemeClr>
                </a:solidFill>
                <a:cs typeface="Segoe UI" panose="020B0502040204020203" pitchFamily="34" charset="0"/>
              </a:rPr>
              <a:t>who in your Club is responsible and accountable for the Club Bulletin?</a:t>
            </a:r>
          </a:p>
          <a:p>
            <a:pPr marL="457200" indent="-457200">
              <a:buFont typeface="Wingdings" panose="05000000000000000000" pitchFamily="2" charset="2"/>
              <a:buChar char="§"/>
            </a:pPr>
            <a:r>
              <a:rPr lang="en-NZ" sz="2000" b="1" dirty="0">
                <a:solidFill>
                  <a:schemeClr val="tx2">
                    <a:lumMod val="50000"/>
                  </a:schemeClr>
                </a:solidFill>
                <a:cs typeface="Segoe UI" panose="020B0502040204020203" pitchFamily="34" charset="0"/>
              </a:rPr>
              <a:t>Correspondence </a:t>
            </a:r>
            <a:r>
              <a:rPr lang="en-NZ" sz="2000" dirty="0">
                <a:solidFill>
                  <a:schemeClr val="tx2">
                    <a:lumMod val="50000"/>
                  </a:schemeClr>
                </a:solidFill>
                <a:cs typeface="Segoe UI" panose="020B0502040204020203" pitchFamily="34" charset="0"/>
              </a:rPr>
              <a:t>– receiving and responding to internal and external…</a:t>
            </a:r>
          </a:p>
          <a:p>
            <a:pPr marL="457200" indent="-457200">
              <a:buFont typeface="Wingdings" panose="05000000000000000000" pitchFamily="2" charset="2"/>
              <a:buChar char="§"/>
            </a:pPr>
            <a:r>
              <a:rPr lang="en-NZ" sz="2000" b="1" dirty="0">
                <a:solidFill>
                  <a:schemeClr val="tx2">
                    <a:lumMod val="50000"/>
                  </a:schemeClr>
                </a:solidFill>
                <a:cs typeface="Segoe UI" panose="020B0502040204020203" pitchFamily="34" charset="0"/>
              </a:rPr>
              <a:t>The RC of X Charitable Trust </a:t>
            </a:r>
            <a:r>
              <a:rPr lang="en-NZ" sz="2000" dirty="0">
                <a:solidFill>
                  <a:schemeClr val="tx2">
                    <a:lumMod val="50000"/>
                  </a:schemeClr>
                </a:solidFill>
                <a:cs typeface="Segoe UI" panose="020B0502040204020203" pitchFamily="34" charset="0"/>
              </a:rPr>
              <a:t>– </a:t>
            </a:r>
            <a:r>
              <a:rPr lang="en-NZ" sz="2000" b="1" i="1" dirty="0">
                <a:solidFill>
                  <a:schemeClr val="tx2">
                    <a:lumMod val="50000"/>
                  </a:schemeClr>
                </a:solidFill>
                <a:cs typeface="Segoe UI" panose="020B0502040204020203" pitchFamily="34" charset="0"/>
              </a:rPr>
              <a:t>not</a:t>
            </a:r>
            <a:r>
              <a:rPr lang="en-NZ" sz="2000" dirty="0">
                <a:solidFill>
                  <a:schemeClr val="tx2">
                    <a:lumMod val="50000"/>
                  </a:schemeClr>
                </a:solidFill>
                <a:cs typeface="Segoe UI" panose="020B0502040204020203" pitchFamily="34" charset="0"/>
              </a:rPr>
              <a:t> the responsibility of the </a:t>
            </a:r>
            <a:r>
              <a:rPr lang="en-NZ" sz="2000" i="1" dirty="0">
                <a:solidFill>
                  <a:schemeClr val="tx2">
                    <a:lumMod val="50000"/>
                  </a:schemeClr>
                </a:solidFill>
                <a:cs typeface="Segoe UI" panose="020B0502040204020203" pitchFamily="34" charset="0"/>
              </a:rPr>
              <a:t>Club </a:t>
            </a:r>
            <a:r>
              <a:rPr lang="en-NZ" sz="2000" dirty="0">
                <a:solidFill>
                  <a:schemeClr val="tx2">
                    <a:lumMod val="50000"/>
                  </a:schemeClr>
                </a:solidFill>
                <a:cs typeface="Segoe UI" panose="020B0502040204020203" pitchFamily="34" charset="0"/>
              </a:rPr>
              <a:t>Secretary but you </a:t>
            </a:r>
            <a:r>
              <a:rPr lang="en-NZ" sz="2000" i="1" dirty="0">
                <a:solidFill>
                  <a:schemeClr val="tx2">
                    <a:lumMod val="50000"/>
                  </a:schemeClr>
                </a:solidFill>
                <a:cs typeface="Segoe UI" panose="020B0502040204020203" pitchFamily="34" charset="0"/>
              </a:rPr>
              <a:t>must ensure </a:t>
            </a:r>
            <a:r>
              <a:rPr lang="en-NZ" sz="2000" dirty="0">
                <a:solidFill>
                  <a:schemeClr val="tx2">
                    <a:lumMod val="50000"/>
                  </a:schemeClr>
                </a:solidFill>
                <a:cs typeface="Segoe UI" panose="020B0502040204020203" pitchFamily="34" charset="0"/>
              </a:rPr>
              <a:t>that Club Minutes are distinct from Trust Minutes… this is too often a ‘governance risk’ because of poor practice (Trustees… no ‘clear blue water’… accounts!)</a:t>
            </a:r>
            <a:r>
              <a:rPr lang="en-NZ" sz="2000" b="1" dirty="0">
                <a:solidFill>
                  <a:schemeClr val="tx2">
                    <a:lumMod val="50000"/>
                  </a:schemeClr>
                </a:solidFill>
                <a:cs typeface="Segoe UI" panose="020B0502040204020203" pitchFamily="34" charset="0"/>
              </a:rPr>
              <a:t> </a:t>
            </a:r>
          </a:p>
          <a:p>
            <a:endParaRPr lang="en-NZ" sz="1600" dirty="0">
              <a:solidFill>
                <a:schemeClr val="tx2">
                  <a:lumMod val="50000"/>
                </a:schemeClr>
              </a:solidFill>
              <a:cs typeface="Segoe UI" panose="020B0502040204020203" pitchFamily="34" charset="0"/>
            </a:endParaRPr>
          </a:p>
          <a:p>
            <a:pPr algn="ctr"/>
            <a:r>
              <a:rPr lang="en-NZ" sz="1600" dirty="0">
                <a:solidFill>
                  <a:srgbClr val="FF0000"/>
                </a:solidFill>
                <a:cs typeface="Segoe UI" panose="020B0502040204020203" pitchFamily="34" charset="0"/>
              </a:rPr>
              <a:t>And underpinning it all, a good/effective/conscientious Board Secretary will advise the Board and individual Officers, direct its attention to matters of import, </a:t>
            </a:r>
            <a:r>
              <a:rPr lang="en-NZ" sz="1600" i="1" dirty="0">
                <a:solidFill>
                  <a:srgbClr val="FF0000"/>
                </a:solidFill>
                <a:cs typeface="Segoe UI" panose="020B0502040204020203" pitchFamily="34" charset="0"/>
              </a:rPr>
              <a:t>and  </a:t>
            </a:r>
            <a:r>
              <a:rPr lang="en-NZ" sz="1600" dirty="0">
                <a:solidFill>
                  <a:srgbClr val="FF0000"/>
                </a:solidFill>
                <a:cs typeface="Segoe UI" panose="020B0502040204020203" pitchFamily="34" charset="0"/>
              </a:rPr>
              <a:t>hold the Board to account be it for poor governance practices through to not addressing pertinent matters</a:t>
            </a:r>
          </a:p>
        </p:txBody>
      </p:sp>
      <p:sp>
        <p:nvSpPr>
          <p:cNvPr id="3" name="Slide Number Placeholder 2">
            <a:extLst>
              <a:ext uri="{FF2B5EF4-FFF2-40B4-BE49-F238E27FC236}">
                <a16:creationId xmlns:a16="http://schemas.microsoft.com/office/drawing/2014/main" id="{5B1322E7-688F-5447-F9F6-7F1F340A0CF4}"/>
              </a:ext>
            </a:extLst>
          </p:cNvPr>
          <p:cNvSpPr>
            <a:spLocks noGrp="1"/>
          </p:cNvSpPr>
          <p:nvPr>
            <p:ph type="sldNum" sz="quarter" idx="12"/>
          </p:nvPr>
        </p:nvSpPr>
        <p:spPr/>
        <p:txBody>
          <a:bodyPr/>
          <a:lstStyle/>
          <a:p>
            <a:fld id="{046BB6E3-0A7F-4EC2-A40F-2B9EBEC1B7CB}" type="slidenum">
              <a:rPr lang="en-NZ" smtClean="0"/>
              <a:t>12</a:t>
            </a:fld>
            <a:endParaRPr lang="en-NZ"/>
          </a:p>
        </p:txBody>
      </p:sp>
    </p:spTree>
    <p:extLst>
      <p:ext uri="{BB962C8B-B14F-4D97-AF65-F5344CB8AC3E}">
        <p14:creationId xmlns:p14="http://schemas.microsoft.com/office/powerpoint/2010/main" val="336073198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606182" y="500947"/>
            <a:ext cx="9144000" cy="738573"/>
          </a:xfrm>
          <a:prstGeom prst="rect">
            <a:avLst/>
          </a:prstGeom>
          <a:noFill/>
          <a:ln>
            <a:noFill/>
          </a:ln>
        </p:spPr>
        <p:txBody>
          <a:bodyPr lIns="90000" tIns="46800" rIns="90000" bIns="46800"/>
          <a:lstStyle/>
          <a:p>
            <a:pPr algn="ctr">
              <a:buClr>
                <a:srgbClr val="000000"/>
              </a:buClr>
              <a:buSzPct val="25000"/>
              <a:defRPr/>
            </a:pPr>
            <a:r>
              <a:rPr lang="en-US" sz="4000" b="1" kern="0" dirty="0">
                <a:solidFill>
                  <a:srgbClr val="00246C"/>
                </a:solidFill>
                <a:latin typeface="+mj-lt"/>
                <a:ea typeface="Arial"/>
                <a:cs typeface="Arial"/>
                <a:sym typeface="Arial"/>
              </a:rPr>
              <a:t>The role of the Secretary</a:t>
            </a:r>
          </a:p>
        </p:txBody>
      </p:sp>
      <p:sp>
        <p:nvSpPr>
          <p:cNvPr id="2" name="Rectangle 1">
            <a:extLst>
              <a:ext uri="{FF2B5EF4-FFF2-40B4-BE49-F238E27FC236}">
                <a16:creationId xmlns:a16="http://schemas.microsoft.com/office/drawing/2014/main" id="{2FEBC5B8-B907-476B-B527-191D35C2A6E3}"/>
              </a:ext>
            </a:extLst>
          </p:cNvPr>
          <p:cNvSpPr/>
          <p:nvPr/>
        </p:nvSpPr>
        <p:spPr>
          <a:xfrm>
            <a:off x="863600" y="1396940"/>
            <a:ext cx="10464800" cy="4893647"/>
          </a:xfrm>
          <a:prstGeom prst="rect">
            <a:avLst/>
          </a:prstGeom>
        </p:spPr>
        <p:txBody>
          <a:bodyPr wrap="square">
            <a:spAutoFit/>
          </a:bodyPr>
          <a:lstStyle/>
          <a:p>
            <a:pPr marL="457200" indent="-457200">
              <a:buFont typeface="Wingdings" panose="05000000000000000000" pitchFamily="2" charset="2"/>
              <a:buChar char="§"/>
            </a:pPr>
            <a:r>
              <a:rPr lang="en-NZ" sz="2600" b="1" dirty="0">
                <a:solidFill>
                  <a:schemeClr val="tx2">
                    <a:lumMod val="50000"/>
                  </a:schemeClr>
                </a:solidFill>
                <a:cs typeface="Segoe UI" panose="020B0502040204020203" pitchFamily="34" charset="0"/>
              </a:rPr>
              <a:t>Continuity from one Rotary year to the next – particularly relevant now given the requirements of the Act (below…) </a:t>
            </a:r>
          </a:p>
          <a:p>
            <a:pPr marL="342900" indent="-342900">
              <a:buFont typeface="Wingdings" panose="05000000000000000000" pitchFamily="2" charset="2"/>
              <a:buChar char="§"/>
            </a:pPr>
            <a:endParaRPr lang="en-NZ" sz="2600" b="1" dirty="0">
              <a:solidFill>
                <a:schemeClr val="tx2">
                  <a:lumMod val="50000"/>
                </a:schemeClr>
              </a:solidFill>
              <a:cs typeface="Segoe UI" panose="020B0502040204020203" pitchFamily="34" charset="0"/>
            </a:endParaRPr>
          </a:p>
          <a:p>
            <a:pPr marL="457200" indent="-457200">
              <a:buFont typeface="Wingdings" panose="05000000000000000000" pitchFamily="2" charset="2"/>
              <a:buChar char="§"/>
            </a:pPr>
            <a:r>
              <a:rPr lang="en-NZ" sz="2600" b="1" dirty="0">
                <a:solidFill>
                  <a:schemeClr val="tx2">
                    <a:lumMod val="50000"/>
                  </a:schemeClr>
                </a:solidFill>
                <a:cs typeface="Segoe UI" panose="020B0502040204020203" pitchFamily="34" charset="0"/>
              </a:rPr>
              <a:t>Prior to end of year and Changeover…</a:t>
            </a:r>
          </a:p>
          <a:p>
            <a:pPr marL="342900" indent="-342900">
              <a:buFont typeface="Wingdings" panose="05000000000000000000" pitchFamily="2" charset="2"/>
              <a:buChar char="§"/>
            </a:pPr>
            <a:endParaRPr lang="en-NZ" sz="2600" b="1" dirty="0">
              <a:solidFill>
                <a:schemeClr val="tx2">
                  <a:lumMod val="50000"/>
                </a:schemeClr>
              </a:solidFill>
              <a:cs typeface="Segoe UI" panose="020B0502040204020203" pitchFamily="34" charset="0"/>
            </a:endParaRPr>
          </a:p>
          <a:p>
            <a:pPr marL="457200" indent="-457200">
              <a:buFont typeface="Wingdings" panose="05000000000000000000" pitchFamily="2" charset="2"/>
              <a:buChar char="§"/>
            </a:pPr>
            <a:r>
              <a:rPr lang="en-NZ" sz="2600" b="1" dirty="0">
                <a:solidFill>
                  <a:schemeClr val="tx2">
                    <a:lumMod val="50000"/>
                  </a:schemeClr>
                </a:solidFill>
                <a:cs typeface="Segoe UI" panose="020B0502040204020203" pitchFamily="34" charset="0"/>
              </a:rPr>
              <a:t>Members’ profiles and changes of Status… </a:t>
            </a:r>
          </a:p>
          <a:p>
            <a:pPr marL="342900" indent="-342900">
              <a:buFont typeface="Wingdings" panose="05000000000000000000" pitchFamily="2" charset="2"/>
              <a:buChar char="§"/>
            </a:pPr>
            <a:endParaRPr lang="en-NZ" sz="2600" b="1" dirty="0">
              <a:solidFill>
                <a:schemeClr val="tx2">
                  <a:lumMod val="50000"/>
                </a:schemeClr>
              </a:solidFill>
              <a:cs typeface="Segoe UI" panose="020B0502040204020203" pitchFamily="34" charset="0"/>
            </a:endParaRPr>
          </a:p>
          <a:p>
            <a:pPr marL="457200" indent="-457200">
              <a:buFont typeface="Wingdings" panose="05000000000000000000" pitchFamily="2" charset="2"/>
              <a:buChar char="§"/>
            </a:pPr>
            <a:r>
              <a:rPr lang="en-NZ" sz="2600" b="1" dirty="0">
                <a:solidFill>
                  <a:schemeClr val="tx2">
                    <a:lumMod val="50000"/>
                  </a:schemeClr>
                </a:solidFill>
                <a:cs typeface="Segoe UI" panose="020B0502040204020203" pitchFamily="34" charset="0"/>
              </a:rPr>
              <a:t>Incorporated Societies Act 2022 - </a:t>
            </a:r>
            <a:r>
              <a:rPr lang="en-NZ" sz="2600" dirty="0">
                <a:solidFill>
                  <a:schemeClr val="tx2">
                    <a:lumMod val="50000"/>
                  </a:schemeClr>
                </a:solidFill>
                <a:cs typeface="Segoe UI" panose="020B0502040204020203" pitchFamily="34" charset="0"/>
              </a:rPr>
              <a:t>fully implemented 5 April 2026 with all 9940 Clubs re-registered</a:t>
            </a:r>
          </a:p>
          <a:p>
            <a:pPr marL="914400" lvl="1" indent="-457200">
              <a:buFont typeface="Wingdings" panose="05000000000000000000" pitchFamily="2" charset="2"/>
              <a:buChar char="Ø"/>
            </a:pPr>
            <a:r>
              <a:rPr lang="en-NZ" sz="2600" dirty="0">
                <a:solidFill>
                  <a:schemeClr val="tx2">
                    <a:lumMod val="50000"/>
                  </a:schemeClr>
                </a:solidFill>
                <a:cs typeface="Segoe UI" panose="020B0502040204020203" pitchFamily="34" charset="0"/>
              </a:rPr>
              <a:t>Secretary - the nominated ‘Contact Person’ for the IS Registrar  </a:t>
            </a:r>
          </a:p>
          <a:p>
            <a:pPr marL="914400" lvl="1" indent="-457200">
              <a:buFont typeface="Wingdings" panose="05000000000000000000" pitchFamily="2" charset="2"/>
              <a:buChar char="Ø"/>
            </a:pPr>
            <a:r>
              <a:rPr lang="en-NZ" sz="2600" dirty="0">
                <a:solidFill>
                  <a:schemeClr val="tx2">
                    <a:lumMod val="50000"/>
                  </a:schemeClr>
                </a:solidFill>
                <a:cs typeface="Segoe UI" panose="020B0502040204020203" pitchFamily="34" charset="0"/>
              </a:rPr>
              <a:t>Timely notification to the Registrar of changes </a:t>
            </a:r>
            <a:r>
              <a:rPr lang="en-NZ" sz="1600" dirty="0">
                <a:solidFill>
                  <a:schemeClr val="tx2">
                    <a:lumMod val="50000"/>
                  </a:schemeClr>
                </a:solidFill>
                <a:cs typeface="Segoe UI" panose="020B0502040204020203" pitchFamily="34" charset="0"/>
              </a:rPr>
              <a:t>(</a:t>
            </a:r>
            <a:r>
              <a:rPr lang="en-NZ" sz="1600" dirty="0">
                <a:solidFill>
                  <a:srgbClr val="FF0000"/>
                </a:solidFill>
                <a:cs typeface="Segoe UI" panose="020B0502040204020203" pitchFamily="34" charset="0"/>
              </a:rPr>
              <a:t>$$$ penalties – slide 5</a:t>
            </a:r>
            <a:r>
              <a:rPr lang="en-NZ" sz="2600" dirty="0">
                <a:solidFill>
                  <a:schemeClr val="tx2">
                    <a:lumMod val="50000"/>
                  </a:schemeClr>
                </a:solidFill>
                <a:cs typeface="Segoe UI" panose="020B0502040204020203" pitchFamily="34" charset="0"/>
              </a:rPr>
              <a:t>)</a:t>
            </a:r>
          </a:p>
          <a:p>
            <a:pPr marL="914400" lvl="1" indent="-457200">
              <a:buFont typeface="Wingdings" panose="05000000000000000000" pitchFamily="2" charset="2"/>
              <a:buChar char="Ø"/>
            </a:pPr>
            <a:r>
              <a:rPr lang="en-NZ" sz="2600" dirty="0">
                <a:solidFill>
                  <a:schemeClr val="tx2">
                    <a:lumMod val="50000"/>
                  </a:schemeClr>
                </a:solidFill>
                <a:cs typeface="Segoe UI" panose="020B0502040204020203" pitchFamily="34" charset="0"/>
              </a:rPr>
              <a:t>Use your Club Constitution as your guidebook, and your Bylaws  </a:t>
            </a:r>
          </a:p>
        </p:txBody>
      </p:sp>
      <p:sp>
        <p:nvSpPr>
          <p:cNvPr id="3" name="Slide Number Placeholder 2">
            <a:extLst>
              <a:ext uri="{FF2B5EF4-FFF2-40B4-BE49-F238E27FC236}">
                <a16:creationId xmlns:a16="http://schemas.microsoft.com/office/drawing/2014/main" id="{68E1F8B6-6F15-BF2B-6DD2-A13765253563}"/>
              </a:ext>
            </a:extLst>
          </p:cNvPr>
          <p:cNvSpPr>
            <a:spLocks noGrp="1"/>
          </p:cNvSpPr>
          <p:nvPr>
            <p:ph type="sldNum" sz="quarter" idx="12"/>
          </p:nvPr>
        </p:nvSpPr>
        <p:spPr/>
        <p:txBody>
          <a:bodyPr/>
          <a:lstStyle/>
          <a:p>
            <a:fld id="{046BB6E3-0A7F-4EC2-A40F-2B9EBEC1B7CB}" type="slidenum">
              <a:rPr lang="en-NZ" smtClean="0"/>
              <a:t>13</a:t>
            </a:fld>
            <a:endParaRPr lang="en-NZ"/>
          </a:p>
        </p:txBody>
      </p:sp>
    </p:spTree>
    <p:extLst>
      <p:ext uri="{BB962C8B-B14F-4D97-AF65-F5344CB8AC3E}">
        <p14:creationId xmlns:p14="http://schemas.microsoft.com/office/powerpoint/2010/main" val="125421225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955964" y="250825"/>
            <a:ext cx="9712036" cy="858838"/>
          </a:xfrm>
          <a:prstGeom prst="rect">
            <a:avLst/>
          </a:prstGeom>
          <a:noFill/>
          <a:ln>
            <a:noFill/>
          </a:ln>
        </p:spPr>
        <p:txBody>
          <a:bodyPr lIns="90000" tIns="46800" rIns="90000" bIns="46800"/>
          <a:lstStyle/>
          <a:p>
            <a:pPr algn="ctr">
              <a:buClr>
                <a:srgbClr val="000000"/>
              </a:buClr>
              <a:buSzPct val="25000"/>
              <a:defRPr/>
            </a:pPr>
            <a:r>
              <a:rPr lang="en-US" sz="4000" b="1" kern="0" dirty="0">
                <a:solidFill>
                  <a:schemeClr val="accent1"/>
                </a:solidFill>
                <a:latin typeface="Segoe UI" panose="020B0502040204020203" pitchFamily="34" charset="0"/>
                <a:ea typeface="Arial"/>
                <a:cs typeface="Segoe UI" panose="020B0502040204020203" pitchFamily="34" charset="0"/>
                <a:sym typeface="Arial"/>
              </a:rPr>
              <a:t>Treasurer’s Role</a:t>
            </a:r>
          </a:p>
        </p:txBody>
      </p:sp>
      <p:sp>
        <p:nvSpPr>
          <p:cNvPr id="2" name="Rectangle 1">
            <a:extLst>
              <a:ext uri="{FF2B5EF4-FFF2-40B4-BE49-F238E27FC236}">
                <a16:creationId xmlns:a16="http://schemas.microsoft.com/office/drawing/2014/main" id="{2FEBC5B8-B907-476B-B527-191D35C2A6E3}"/>
              </a:ext>
            </a:extLst>
          </p:cNvPr>
          <p:cNvSpPr/>
          <p:nvPr/>
        </p:nvSpPr>
        <p:spPr>
          <a:xfrm>
            <a:off x="838200" y="974864"/>
            <a:ext cx="9596120" cy="4801314"/>
          </a:xfrm>
          <a:prstGeom prst="rect">
            <a:avLst/>
          </a:prstGeom>
        </p:spPr>
        <p:txBody>
          <a:bodyPr wrap="square">
            <a:spAutoFit/>
          </a:bodyPr>
          <a:lstStyle/>
          <a:p>
            <a:pPr>
              <a:defRPr/>
            </a:pPr>
            <a:r>
              <a:rPr lang="en-US" kern="0" dirty="0">
                <a:solidFill>
                  <a:srgbClr val="002060"/>
                </a:solidFill>
                <a:ea typeface="ヒラギノ角ゴ Pro W3" pitchFamily="-110" charset="-128"/>
                <a:cs typeface="Segoe UI" panose="020B0502040204020203" pitchFamily="34" charset="0"/>
                <a:sym typeface="Arial"/>
              </a:rPr>
              <a:t>Managing &amp; reporting on finances.  Read your new 2026 Club Constitution.</a:t>
            </a:r>
          </a:p>
          <a:p>
            <a:pPr>
              <a:defRPr/>
            </a:pPr>
            <a:endParaRPr lang="en-US" kern="0" dirty="0">
              <a:solidFill>
                <a:srgbClr val="002060"/>
              </a:solidFill>
              <a:ea typeface="ヒラギノ角ゴ Pro W3" pitchFamily="-110" charset="-128"/>
              <a:cs typeface="Segoe UI" panose="020B0502040204020203" pitchFamily="34" charset="0"/>
              <a:sym typeface="Arial"/>
            </a:endParaRPr>
          </a:p>
          <a:p>
            <a:pPr>
              <a:defRPr/>
            </a:pPr>
            <a:r>
              <a:rPr lang="en-US" kern="0" dirty="0">
                <a:solidFill>
                  <a:srgbClr val="002060"/>
                </a:solidFill>
                <a:ea typeface="ヒラギノ角ゴ Pro W3" pitchFamily="-110" charset="-128"/>
                <a:cs typeface="Segoe UI" panose="020B0502040204020203" pitchFamily="34" charset="0"/>
                <a:sym typeface="Arial"/>
              </a:rPr>
              <a:t>Change signing authorities at the bank – a nightmare! Don’t remove signatories until new ones confirmed.</a:t>
            </a:r>
          </a:p>
          <a:p>
            <a:pPr>
              <a:defRPr/>
            </a:pPr>
            <a:endParaRPr lang="en-US" kern="0" dirty="0">
              <a:solidFill>
                <a:srgbClr val="002060"/>
              </a:solidFill>
              <a:ea typeface="ヒラギノ角ゴ Pro W3" pitchFamily="-110" charset="-128"/>
              <a:cs typeface="Segoe UI" panose="020B0502040204020203" pitchFamily="34" charset="0"/>
              <a:sym typeface="Arial"/>
            </a:endParaRPr>
          </a:p>
          <a:p>
            <a:pPr>
              <a:defRPr/>
            </a:pPr>
            <a:r>
              <a:rPr lang="en-US" kern="0" dirty="0">
                <a:solidFill>
                  <a:srgbClr val="002060"/>
                </a:solidFill>
                <a:ea typeface="ヒラギノ角ゴ Pro W3" pitchFamily="-110" charset="-128"/>
                <a:cs typeface="Segoe UI" panose="020B0502040204020203" pitchFamily="34" charset="0"/>
                <a:sym typeface="Arial"/>
              </a:rPr>
              <a:t>Budget discussion with Incoming President – should start in May</a:t>
            </a:r>
          </a:p>
          <a:p>
            <a:pPr>
              <a:defRPr/>
            </a:pPr>
            <a:endParaRPr lang="en-US" kern="0" dirty="0">
              <a:solidFill>
                <a:srgbClr val="002060"/>
              </a:solidFill>
              <a:ea typeface="ヒラギノ角ゴ Pro W3" pitchFamily="-110" charset="-128"/>
              <a:cs typeface="Segoe UI" panose="020B0502040204020203" pitchFamily="34" charset="0"/>
              <a:sym typeface="Arial"/>
            </a:endParaRPr>
          </a:p>
          <a:p>
            <a:pPr>
              <a:defRPr/>
            </a:pPr>
            <a:r>
              <a:rPr lang="en-US" kern="0" dirty="0">
                <a:solidFill>
                  <a:srgbClr val="002060"/>
                </a:solidFill>
                <a:ea typeface="ヒラギノ角ゴ Pro W3" pitchFamily="-110" charset="-128"/>
                <a:cs typeface="Segoe UI" panose="020B0502040204020203" pitchFamily="34" charset="0"/>
                <a:sym typeface="Arial"/>
              </a:rPr>
              <a:t>Finances AND member (</a:t>
            </a:r>
            <a:r>
              <a:rPr lang="en-US" kern="0" dirty="0" err="1">
                <a:solidFill>
                  <a:srgbClr val="002060"/>
                </a:solidFill>
                <a:ea typeface="ヒラギノ角ゴ Pro W3" pitchFamily="-110" charset="-128"/>
                <a:cs typeface="Segoe UI" panose="020B0502040204020203" pitchFamily="34" charset="0"/>
                <a:sym typeface="Arial"/>
              </a:rPr>
              <a:t>esp</a:t>
            </a:r>
            <a:r>
              <a:rPr lang="en-US" kern="0" dirty="0">
                <a:solidFill>
                  <a:srgbClr val="002060"/>
                </a:solidFill>
                <a:ea typeface="ヒラギノ角ゴ Pro W3" pitchFamily="-110" charset="-128"/>
                <a:cs typeface="Segoe UI" panose="020B0502040204020203" pitchFamily="34" charset="0"/>
                <a:sym typeface="Arial"/>
              </a:rPr>
              <a:t> for meals) accounts – Xero, other packages, spreadsheet</a:t>
            </a:r>
          </a:p>
          <a:p>
            <a:pPr>
              <a:defRPr/>
            </a:pPr>
            <a:endParaRPr lang="en-US" kern="0" dirty="0">
              <a:solidFill>
                <a:srgbClr val="002060"/>
              </a:solidFill>
              <a:ea typeface="ヒラギノ角ゴ Pro W3" pitchFamily="-110" charset="-128"/>
              <a:cs typeface="Segoe UI" panose="020B0502040204020203" pitchFamily="34" charset="0"/>
              <a:sym typeface="Arial"/>
            </a:endParaRPr>
          </a:p>
          <a:p>
            <a:pPr>
              <a:defRPr/>
            </a:pPr>
            <a:r>
              <a:rPr lang="en-US" kern="0" dirty="0">
                <a:solidFill>
                  <a:srgbClr val="002060"/>
                </a:solidFill>
                <a:ea typeface="ヒラギノ角ゴ Pro W3" pitchFamily="-110" charset="-128"/>
                <a:cs typeface="Segoe UI" panose="020B0502040204020203" pitchFamily="34" charset="0"/>
                <a:sym typeface="Arial"/>
              </a:rPr>
              <a:t>GST – you must register if your turnover is &gt;$60k</a:t>
            </a:r>
          </a:p>
          <a:p>
            <a:pPr>
              <a:defRPr/>
            </a:pPr>
            <a:endParaRPr lang="en-US" kern="0" dirty="0">
              <a:solidFill>
                <a:srgbClr val="002060"/>
              </a:solidFill>
              <a:ea typeface="ヒラギノ角ゴ Pro W3" pitchFamily="-110" charset="-128"/>
              <a:cs typeface="Segoe UI" panose="020B0502040204020203" pitchFamily="34" charset="0"/>
              <a:sym typeface="Arial"/>
            </a:endParaRPr>
          </a:p>
          <a:p>
            <a:pPr>
              <a:defRPr/>
            </a:pPr>
            <a:r>
              <a:rPr lang="en-US" kern="0" dirty="0">
                <a:solidFill>
                  <a:srgbClr val="002060"/>
                </a:solidFill>
                <a:ea typeface="ヒラギノ角ゴ Pro W3" pitchFamily="-110" charset="-128"/>
                <a:cs typeface="Segoe UI" panose="020B0502040204020203" pitchFamily="34" charset="0"/>
                <a:sym typeface="Arial"/>
              </a:rPr>
              <a:t>Annual Accounts – new Tier format.  Most clubs will be eligible for Tier 4, but, using Xero, Tier 3 (accrual) is often easier. </a:t>
            </a:r>
          </a:p>
          <a:p>
            <a:pPr>
              <a:defRPr/>
            </a:pPr>
            <a:endParaRPr lang="en-US" kern="0" dirty="0">
              <a:solidFill>
                <a:srgbClr val="002060"/>
              </a:solidFill>
              <a:ea typeface="ヒラギノ角ゴ Pro W3" pitchFamily="-110" charset="-128"/>
              <a:cs typeface="Segoe UI" panose="020B0502040204020203" pitchFamily="34" charset="0"/>
              <a:sym typeface="Arial"/>
            </a:endParaRPr>
          </a:p>
          <a:p>
            <a:pPr>
              <a:defRPr/>
            </a:pPr>
            <a:r>
              <a:rPr lang="en-US" kern="0" dirty="0">
                <a:solidFill>
                  <a:srgbClr val="002060"/>
                </a:solidFill>
                <a:ea typeface="ヒラギノ角ゴ Pro W3" pitchFamily="-110" charset="-128"/>
                <a:cs typeface="Segoe UI" panose="020B0502040204020203" pitchFamily="34" charset="0"/>
                <a:sym typeface="Arial"/>
              </a:rPr>
              <a:t>Transfer fund-raising profit to Trust before year end – accrual not acceptable for tax offsets</a:t>
            </a:r>
          </a:p>
          <a:p>
            <a:pPr>
              <a:defRPr/>
            </a:pPr>
            <a:endParaRPr lang="en-US" kern="0" dirty="0">
              <a:solidFill>
                <a:srgbClr val="002060"/>
              </a:solidFill>
              <a:ea typeface="ヒラギノ角ゴ Pro W3" pitchFamily="-110" charset="-128"/>
              <a:cs typeface="Segoe UI" panose="020B0502040204020203" pitchFamily="34" charset="0"/>
              <a:sym typeface="Arial"/>
            </a:endParaRPr>
          </a:p>
          <a:p>
            <a:pPr>
              <a:defRPr/>
            </a:pPr>
            <a:r>
              <a:rPr lang="en-US" kern="0" dirty="0">
                <a:solidFill>
                  <a:srgbClr val="002060"/>
                </a:solidFill>
                <a:ea typeface="ヒラギノ角ゴ Pro W3" pitchFamily="-110" charset="-128"/>
                <a:cs typeface="Segoe UI" panose="020B0502040204020203" pitchFamily="34" charset="0"/>
                <a:sym typeface="Arial"/>
              </a:rPr>
              <a:t>Have the accounts reviewed - for transparency and keeping members ‘happy’</a:t>
            </a:r>
          </a:p>
        </p:txBody>
      </p:sp>
      <p:sp>
        <p:nvSpPr>
          <p:cNvPr id="3" name="Slide Number Placeholder 2">
            <a:extLst>
              <a:ext uri="{FF2B5EF4-FFF2-40B4-BE49-F238E27FC236}">
                <a16:creationId xmlns:a16="http://schemas.microsoft.com/office/drawing/2014/main" id="{747F7CAB-CBDD-566C-338E-27D01E4DB1C7}"/>
              </a:ext>
            </a:extLst>
          </p:cNvPr>
          <p:cNvSpPr>
            <a:spLocks noGrp="1"/>
          </p:cNvSpPr>
          <p:nvPr>
            <p:ph type="sldNum" sz="quarter" idx="12"/>
          </p:nvPr>
        </p:nvSpPr>
        <p:spPr/>
        <p:txBody>
          <a:bodyPr/>
          <a:lstStyle/>
          <a:p>
            <a:fld id="{046BB6E3-0A7F-4EC2-A40F-2B9EBEC1B7CB}" type="slidenum">
              <a:rPr lang="en-NZ" smtClean="0"/>
              <a:t>14</a:t>
            </a:fld>
            <a:endParaRPr lang="en-NZ"/>
          </a:p>
        </p:txBody>
      </p:sp>
    </p:spTree>
    <p:extLst>
      <p:ext uri="{BB962C8B-B14F-4D97-AF65-F5344CB8AC3E}">
        <p14:creationId xmlns:p14="http://schemas.microsoft.com/office/powerpoint/2010/main" val="372320217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365125"/>
            <a:ext cx="10515600" cy="762635"/>
          </a:xfrm>
        </p:spPr>
        <p:txBody>
          <a:bodyPr>
            <a:normAutofit/>
          </a:bodyPr>
          <a:lstStyle/>
          <a:p>
            <a:pPr algn="ctr"/>
            <a:r>
              <a:rPr lang="en-US" sz="4000" b="1" dirty="0">
                <a:solidFill>
                  <a:schemeClr val="accent1">
                    <a:lumMod val="75000"/>
                  </a:schemeClr>
                </a:solidFill>
                <a:cs typeface="Segoe UI" panose="020B0502040204020203" pitchFamily="34" charset="0"/>
              </a:rPr>
              <a:t>Treasurer’s Role – Dues etc</a:t>
            </a:r>
            <a:endParaRPr lang="en-NZ" sz="4000" b="1" dirty="0">
              <a:solidFill>
                <a:schemeClr val="accent1">
                  <a:lumMod val="75000"/>
                </a:schemeClr>
              </a:solidFill>
              <a:cs typeface="Segoe UI" panose="020B0502040204020203" pitchFamily="34" charset="0"/>
            </a:endParaRPr>
          </a:p>
        </p:txBody>
      </p:sp>
      <p:sp>
        <p:nvSpPr>
          <p:cNvPr id="8" name="Content Placeholder 7"/>
          <p:cNvSpPr>
            <a:spLocks noGrp="1"/>
          </p:cNvSpPr>
          <p:nvPr>
            <p:ph idx="1"/>
          </p:nvPr>
        </p:nvSpPr>
        <p:spPr>
          <a:xfrm>
            <a:off x="883920" y="1050130"/>
            <a:ext cx="10652760" cy="5381150"/>
          </a:xfrm>
        </p:spPr>
        <p:txBody>
          <a:bodyPr>
            <a:normAutofit/>
          </a:bodyPr>
          <a:lstStyle/>
          <a:p>
            <a:pPr marL="0" lvl="0" indent="0">
              <a:lnSpc>
                <a:spcPct val="100000"/>
              </a:lnSpc>
              <a:spcBef>
                <a:spcPts val="0"/>
              </a:spcBef>
              <a:buNone/>
              <a:defRPr/>
            </a:pPr>
            <a:r>
              <a:rPr lang="en-US" sz="2000" kern="0" dirty="0">
                <a:solidFill>
                  <a:srgbClr val="002060"/>
                </a:solidFill>
                <a:ea typeface="ヒラギノ角ゴ Pro W3" pitchFamily="-110" charset="-128"/>
                <a:cs typeface="Segoe UI" panose="020B0502040204020203" pitchFamily="34" charset="0"/>
                <a:sym typeface="Arial"/>
              </a:rPr>
              <a:t>Payments through the year 	- RI &amp; RDU - semi annually Jan/July</a:t>
            </a:r>
          </a:p>
          <a:p>
            <a:pPr marL="0" lvl="0" indent="0">
              <a:lnSpc>
                <a:spcPct val="100000"/>
              </a:lnSpc>
              <a:spcBef>
                <a:spcPts val="0"/>
              </a:spcBef>
              <a:buNone/>
              <a:defRPr/>
            </a:pPr>
            <a:r>
              <a:rPr lang="en-US" sz="2000" kern="0" dirty="0">
                <a:solidFill>
                  <a:srgbClr val="002060"/>
                </a:solidFill>
                <a:ea typeface="ヒラギノ角ゴ Pro W3" pitchFamily="-110" charset="-128"/>
                <a:cs typeface="Segoe UI" panose="020B0502040204020203" pitchFamily="34" charset="0"/>
                <a:sym typeface="Arial"/>
              </a:rPr>
              <a:t>                                     	- District    - annually July/Aug</a:t>
            </a:r>
          </a:p>
          <a:p>
            <a:pPr marL="0" lvl="0" indent="0">
              <a:lnSpc>
                <a:spcPct val="100000"/>
              </a:lnSpc>
              <a:spcBef>
                <a:spcPts val="0"/>
              </a:spcBef>
              <a:buNone/>
              <a:defRPr/>
            </a:pPr>
            <a:r>
              <a:rPr lang="en-US" sz="2000" kern="0" dirty="0">
                <a:solidFill>
                  <a:srgbClr val="002060"/>
                </a:solidFill>
                <a:ea typeface="ヒラギノ角ゴ Pro W3" pitchFamily="-110" charset="-128"/>
                <a:cs typeface="Segoe UI" panose="020B0502040204020203" pitchFamily="34" charset="0"/>
                <a:sym typeface="Arial"/>
              </a:rPr>
              <a:t>Invoicing is based on Club numbers in ClubRunner, so get them correct</a:t>
            </a:r>
          </a:p>
          <a:p>
            <a:pPr lvl="0">
              <a:lnSpc>
                <a:spcPct val="100000"/>
              </a:lnSpc>
              <a:spcBef>
                <a:spcPts val="0"/>
              </a:spcBef>
              <a:buFontTx/>
              <a:buChar char="-"/>
              <a:defRPr/>
            </a:pPr>
            <a:endParaRPr lang="en-US" sz="2000" kern="0" dirty="0">
              <a:solidFill>
                <a:srgbClr val="002060"/>
              </a:solidFill>
              <a:ea typeface="ヒラギノ角ゴ Pro W3" pitchFamily="-110" charset="-128"/>
              <a:cs typeface="Segoe UI" panose="020B0502040204020203" pitchFamily="34" charset="0"/>
              <a:sym typeface="Arial"/>
            </a:endParaRPr>
          </a:p>
          <a:p>
            <a:pPr>
              <a:lnSpc>
                <a:spcPct val="100000"/>
              </a:lnSpc>
              <a:spcBef>
                <a:spcPts val="0"/>
              </a:spcBef>
              <a:buFontTx/>
              <a:buChar char="-"/>
              <a:defRPr/>
            </a:pPr>
            <a:r>
              <a:rPr lang="en-US" sz="2000" kern="0" dirty="0">
                <a:solidFill>
                  <a:srgbClr val="002060"/>
                </a:solidFill>
                <a:ea typeface="ヒラギノ角ゴ Pro W3" pitchFamily="-110" charset="-128"/>
                <a:cs typeface="Segoe UI" panose="020B0502040204020203" pitchFamily="34" charset="0"/>
                <a:sym typeface="Arial"/>
              </a:rPr>
              <a:t>RI now has an NZD bank account </a:t>
            </a:r>
            <a:r>
              <a:rPr lang="en-US" sz="2000" u="sng" dirty="0">
                <a:cs typeface="Segoe UI" panose="020B0502040204020203" pitchFamily="34" charset="0"/>
              </a:rPr>
              <a:t>30-2904-0414977-061 </a:t>
            </a:r>
            <a:r>
              <a:rPr lang="en-US" sz="2000" dirty="0">
                <a:cs typeface="Segoe UI" panose="020B0502040204020203" pitchFamily="34" charset="0"/>
              </a:rPr>
              <a:t> </a:t>
            </a:r>
            <a:endParaRPr lang="en-US" sz="2000" kern="0" dirty="0">
              <a:solidFill>
                <a:srgbClr val="002060"/>
              </a:solidFill>
              <a:ea typeface="ヒラギノ角ゴ Pro W3" pitchFamily="-110" charset="-128"/>
              <a:cs typeface="Segoe UI" panose="020B0502040204020203" pitchFamily="34" charset="0"/>
              <a:sym typeface="Arial"/>
            </a:endParaRPr>
          </a:p>
          <a:p>
            <a:pPr lvl="0">
              <a:lnSpc>
                <a:spcPct val="100000"/>
              </a:lnSpc>
              <a:spcBef>
                <a:spcPts val="0"/>
              </a:spcBef>
              <a:buFontTx/>
              <a:buChar char="-"/>
              <a:defRPr/>
            </a:pPr>
            <a:endParaRPr lang="en-US" sz="2000" kern="0" dirty="0">
              <a:solidFill>
                <a:srgbClr val="002060"/>
              </a:solidFill>
              <a:ea typeface="ヒラギノ角ゴ Pro W3" pitchFamily="-110" charset="-128"/>
              <a:cs typeface="Segoe UI" panose="020B0502040204020203" pitchFamily="34" charset="0"/>
              <a:sym typeface="Arial"/>
            </a:endParaRPr>
          </a:p>
          <a:p>
            <a:pPr marL="0" lvl="0" indent="0">
              <a:lnSpc>
                <a:spcPct val="100000"/>
              </a:lnSpc>
              <a:spcBef>
                <a:spcPts val="0"/>
              </a:spcBef>
              <a:buNone/>
              <a:defRPr/>
            </a:pPr>
            <a:r>
              <a:rPr lang="en-US" sz="2000" kern="0" dirty="0">
                <a:solidFill>
                  <a:srgbClr val="002060"/>
                </a:solidFill>
                <a:ea typeface="ヒラギノ角ゴ Pro W3" pitchFamily="-110" charset="-128"/>
                <a:cs typeface="Segoe UI" panose="020B0502040204020203" pitchFamily="34" charset="0"/>
                <a:sym typeface="Arial"/>
              </a:rPr>
              <a:t>Per Member Costs for 2027/28</a:t>
            </a:r>
          </a:p>
          <a:p>
            <a:pPr lvl="0">
              <a:lnSpc>
                <a:spcPct val="100000"/>
              </a:lnSpc>
              <a:spcBef>
                <a:spcPts val="0"/>
              </a:spcBef>
              <a:buFontTx/>
              <a:buChar char="-"/>
              <a:defRPr/>
            </a:pPr>
            <a:r>
              <a:rPr lang="en-US" sz="2000" kern="0" dirty="0">
                <a:solidFill>
                  <a:srgbClr val="002060"/>
                </a:solidFill>
                <a:ea typeface="ヒラギノ角ゴ Pro W3" pitchFamily="-110" charset="-128"/>
                <a:cs typeface="Segoe UI" panose="020B0502040204020203" pitchFamily="34" charset="0"/>
                <a:sym typeface="Arial"/>
              </a:rPr>
              <a:t>The RI Dues have been set at USD 85.50pa 		   = 147.40 (@FX 0.58) No GST</a:t>
            </a:r>
          </a:p>
          <a:p>
            <a:pPr lvl="0">
              <a:lnSpc>
                <a:spcPct val="100000"/>
              </a:lnSpc>
              <a:spcBef>
                <a:spcPts val="0"/>
              </a:spcBef>
              <a:buFontTx/>
              <a:buChar char="-"/>
              <a:defRPr/>
            </a:pPr>
            <a:r>
              <a:rPr lang="en-US" sz="2000" kern="0" dirty="0">
                <a:solidFill>
                  <a:srgbClr val="002060"/>
                </a:solidFill>
                <a:ea typeface="ヒラギノ角ゴ Pro W3" pitchFamily="-110" charset="-128"/>
                <a:cs typeface="Segoe UI" panose="020B0502040204020203" pitchFamily="34" charset="0"/>
                <a:sym typeface="Arial"/>
              </a:rPr>
              <a:t>RDU cost pa				 		   =    39.00  No GST</a:t>
            </a:r>
          </a:p>
          <a:p>
            <a:pPr>
              <a:lnSpc>
                <a:spcPct val="100000"/>
              </a:lnSpc>
              <a:spcBef>
                <a:spcPts val="0"/>
              </a:spcBef>
              <a:buFontTx/>
              <a:buChar char="-"/>
              <a:defRPr/>
            </a:pPr>
            <a:r>
              <a:rPr lang="en-US" sz="2000" kern="0" dirty="0">
                <a:solidFill>
                  <a:srgbClr val="002060"/>
                </a:solidFill>
                <a:ea typeface="ヒラギノ角ゴ Pro W3" pitchFamily="-110" charset="-128"/>
                <a:cs typeface="Segoe UI" panose="020B0502040204020203" pitchFamily="34" charset="0"/>
                <a:sym typeface="Arial"/>
              </a:rPr>
              <a:t>9940 District Levy (subject to confirmation of budget)     =   27.60 (= 24.00 + GST)</a:t>
            </a:r>
          </a:p>
          <a:p>
            <a:pPr lvl="0">
              <a:lnSpc>
                <a:spcPct val="100000"/>
              </a:lnSpc>
              <a:spcBef>
                <a:spcPts val="0"/>
              </a:spcBef>
              <a:buFontTx/>
              <a:buChar char="-"/>
              <a:defRPr/>
            </a:pPr>
            <a:r>
              <a:rPr lang="en-US" sz="2000" kern="0" dirty="0">
                <a:solidFill>
                  <a:srgbClr val="002060"/>
                </a:solidFill>
                <a:ea typeface="ヒラギノ角ゴ Pro W3" pitchFamily="-110" charset="-128"/>
                <a:cs typeface="Segoe UI" panose="020B0502040204020203" pitchFamily="34" charset="0"/>
                <a:sym typeface="Arial"/>
              </a:rPr>
              <a:t>Total RI, RDU &amp; 9940 District 			               = 214.00 (incl GST on 9940 levy) </a:t>
            </a:r>
          </a:p>
          <a:p>
            <a:pPr marL="0" lvl="0" indent="0">
              <a:lnSpc>
                <a:spcPct val="100000"/>
              </a:lnSpc>
              <a:spcBef>
                <a:spcPts val="600"/>
              </a:spcBef>
              <a:buNone/>
              <a:defRPr/>
            </a:pPr>
            <a:r>
              <a:rPr lang="en-US" sz="2000" kern="0" dirty="0">
                <a:solidFill>
                  <a:srgbClr val="002060"/>
                </a:solidFill>
                <a:ea typeface="ヒラギノ角ゴ Pro W3" pitchFamily="-110" charset="-128"/>
                <a:cs typeface="Segoe UI" panose="020B0502040204020203" pitchFamily="34" charset="0"/>
                <a:sym typeface="Arial"/>
              </a:rPr>
              <a:t>Payable approx $120.80 (incl GST of $2.40) July/Aug 2026 and $93.20 (no GST) in Jan 2027</a:t>
            </a:r>
          </a:p>
          <a:p>
            <a:pPr lvl="0">
              <a:lnSpc>
                <a:spcPct val="100000"/>
              </a:lnSpc>
              <a:spcBef>
                <a:spcPts val="0"/>
              </a:spcBef>
              <a:buFontTx/>
              <a:buChar char="-"/>
              <a:defRPr/>
            </a:pPr>
            <a:endParaRPr lang="en-US" sz="2000" kern="0" dirty="0">
              <a:solidFill>
                <a:srgbClr val="002060"/>
              </a:solidFill>
              <a:ea typeface="ヒラギノ角ゴ Pro W3" pitchFamily="-110" charset="-128"/>
              <a:cs typeface="Segoe UI" panose="020B0502040204020203" pitchFamily="34" charset="0"/>
              <a:sym typeface="Arial"/>
            </a:endParaRPr>
          </a:p>
          <a:p>
            <a:pPr lvl="0">
              <a:lnSpc>
                <a:spcPct val="100000"/>
              </a:lnSpc>
              <a:spcBef>
                <a:spcPts val="0"/>
              </a:spcBef>
              <a:buFontTx/>
              <a:buChar char="-"/>
              <a:defRPr/>
            </a:pPr>
            <a:r>
              <a:rPr lang="en-US" sz="2000" kern="0" dirty="0">
                <a:solidFill>
                  <a:srgbClr val="002060"/>
                </a:solidFill>
                <a:ea typeface="ヒラギノ角ゴ Pro W3" pitchFamily="-110" charset="-128"/>
                <a:cs typeface="Segoe UI" panose="020B0502040204020203" pitchFamily="34" charset="0"/>
                <a:sym typeface="Arial"/>
              </a:rPr>
              <a:t>RI have confirmed that the RI Dues will rise by USD3.50 in each of the next 2 years 2027/28 &amp; 2028/29</a:t>
            </a:r>
          </a:p>
          <a:p>
            <a:pPr>
              <a:lnSpc>
                <a:spcPct val="100000"/>
              </a:lnSpc>
              <a:spcBef>
                <a:spcPts val="0"/>
              </a:spcBef>
              <a:buFontTx/>
              <a:buChar char="-"/>
              <a:defRPr/>
            </a:pPr>
            <a:r>
              <a:rPr lang="en-US" sz="2000" kern="0" dirty="0">
                <a:solidFill>
                  <a:srgbClr val="002060"/>
                </a:solidFill>
                <a:ea typeface="ヒラギノ角ゴ Pro W3" pitchFamily="-110" charset="-128"/>
                <a:cs typeface="Segoe UI" panose="020B0502040204020203" pitchFamily="34" charset="0"/>
                <a:sym typeface="Arial"/>
              </a:rPr>
              <a:t>In addition, clubs will be required to pay for their insurance. More in following slides…</a:t>
            </a:r>
          </a:p>
        </p:txBody>
      </p:sp>
      <p:sp>
        <p:nvSpPr>
          <p:cNvPr id="2" name="Slide Number Placeholder 1">
            <a:extLst>
              <a:ext uri="{FF2B5EF4-FFF2-40B4-BE49-F238E27FC236}">
                <a16:creationId xmlns:a16="http://schemas.microsoft.com/office/drawing/2014/main" id="{A445A4D5-4402-E746-AB17-0289D030D5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BB6E3-0A7F-4EC2-A40F-2B9EBEC1B7CB}" type="slidenum">
              <a:rPr kumimoji="0" lang="en-NZ" sz="1200" b="0" i="0" u="none" strike="noStrike" kern="1200" cap="none" spc="0" normalizeH="0" baseline="0" noProof="0" smtClean="0">
                <a:ln>
                  <a:noFill/>
                </a:ln>
                <a:solidFill>
                  <a:prstClr val="black">
                    <a:tint val="75000"/>
                  </a:prstClr>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NZ" sz="1200" b="0" i="0" u="none" strike="noStrike" kern="1200" cap="none" spc="0" normalizeH="0" baseline="0" noProof="0">
              <a:ln>
                <a:noFill/>
              </a:ln>
              <a:solidFill>
                <a:prstClr val="black">
                  <a:tint val="75000"/>
                </a:prstClr>
              </a:solidFill>
              <a:effectLst/>
              <a:uLnTx/>
              <a:uFillTx/>
              <a:latin typeface="Tahoma"/>
              <a:ea typeface="+mn-ea"/>
              <a:cs typeface="+mn-cs"/>
            </a:endParaRPr>
          </a:p>
        </p:txBody>
      </p:sp>
    </p:spTree>
    <p:extLst>
      <p:ext uri="{BB962C8B-B14F-4D97-AF65-F5344CB8AC3E}">
        <p14:creationId xmlns:p14="http://schemas.microsoft.com/office/powerpoint/2010/main" val="2939351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lumMod val="75000"/>
                  </a:schemeClr>
                </a:solidFill>
                <a:cs typeface="Segoe UI" panose="020B0502040204020203" pitchFamily="34" charset="0"/>
              </a:rPr>
              <a:t>Treasurer’s Role</a:t>
            </a:r>
            <a:endParaRPr lang="en-NZ" dirty="0"/>
          </a:p>
        </p:txBody>
      </p:sp>
      <p:sp>
        <p:nvSpPr>
          <p:cNvPr id="3" name="Content Placeholder 2"/>
          <p:cNvSpPr>
            <a:spLocks noGrp="1"/>
          </p:cNvSpPr>
          <p:nvPr>
            <p:ph idx="1"/>
          </p:nvPr>
        </p:nvSpPr>
        <p:spPr>
          <a:xfrm>
            <a:off x="838200" y="1429790"/>
            <a:ext cx="10515600" cy="4926560"/>
          </a:xfrm>
        </p:spPr>
        <p:txBody>
          <a:bodyPr>
            <a:normAutofit fontScale="25000" lnSpcReduction="20000"/>
          </a:bodyPr>
          <a:lstStyle/>
          <a:p>
            <a:pPr marL="0" indent="0">
              <a:spcBef>
                <a:spcPts val="0"/>
              </a:spcBef>
              <a:buNone/>
              <a:defRPr/>
            </a:pPr>
            <a:r>
              <a:rPr lang="en-US" sz="9600" kern="0" dirty="0">
                <a:solidFill>
                  <a:srgbClr val="002060"/>
                </a:solidFill>
                <a:ea typeface="ヒラギノ角ゴ Pro W3" pitchFamily="-110" charset="-128"/>
                <a:cs typeface="Segoe UI" panose="020B0502040204020203" pitchFamily="34" charset="0"/>
                <a:sym typeface="Arial"/>
              </a:rPr>
              <a:t>AGM – Nov, but must be by Dec so you can meet requirements of the Act/Regulator </a:t>
            </a:r>
          </a:p>
          <a:p>
            <a:pPr>
              <a:spcBef>
                <a:spcPts val="0"/>
              </a:spcBef>
              <a:defRPr/>
            </a:pPr>
            <a:endParaRPr lang="en-US" sz="9600" kern="0" dirty="0">
              <a:solidFill>
                <a:srgbClr val="002060"/>
              </a:solidFill>
              <a:ea typeface="ヒラギノ角ゴ Pro W3" pitchFamily="-110" charset="-128"/>
              <a:cs typeface="Segoe UI" panose="020B0502040204020203" pitchFamily="34" charset="0"/>
              <a:sym typeface="Arial"/>
            </a:endParaRPr>
          </a:p>
          <a:p>
            <a:pPr marL="0" lvl="0" indent="0">
              <a:spcBef>
                <a:spcPts val="0"/>
              </a:spcBef>
              <a:buNone/>
              <a:defRPr/>
            </a:pPr>
            <a:r>
              <a:rPr lang="en-US" sz="9600" kern="0" dirty="0">
                <a:solidFill>
                  <a:srgbClr val="002060"/>
                </a:solidFill>
                <a:ea typeface="ヒラギノ角ゴ Pro W3" pitchFamily="-110" charset="-128"/>
                <a:cs typeface="Segoe UI" panose="020B0502040204020203" pitchFamily="34" charset="0"/>
                <a:sym typeface="Arial"/>
              </a:rPr>
              <a:t>Weekly meetings </a:t>
            </a:r>
          </a:p>
          <a:p>
            <a:pPr lvl="0">
              <a:spcBef>
                <a:spcPts val="0"/>
              </a:spcBef>
              <a:buFont typeface="Wingdings" panose="05000000000000000000" pitchFamily="2" charset="2"/>
              <a:buChar char="§"/>
              <a:defRPr/>
            </a:pPr>
            <a:r>
              <a:rPr lang="en-US" sz="9600" kern="0" dirty="0">
                <a:solidFill>
                  <a:srgbClr val="002060"/>
                </a:solidFill>
                <a:ea typeface="ヒラギノ角ゴ Pro W3" pitchFamily="-110" charset="-128"/>
                <a:cs typeface="Segoe UI" panose="020B0502040204020203" pitchFamily="34" charset="0"/>
                <a:sym typeface="Arial"/>
              </a:rPr>
              <a:t>member accounting/statements – Xero does this well</a:t>
            </a:r>
          </a:p>
          <a:p>
            <a:pPr lvl="0">
              <a:spcBef>
                <a:spcPts val="0"/>
              </a:spcBef>
              <a:buFont typeface="Wingdings" panose="05000000000000000000" pitchFamily="2" charset="2"/>
              <a:buChar char="§"/>
              <a:defRPr/>
            </a:pPr>
            <a:r>
              <a:rPr lang="en-US" sz="9600" kern="0" dirty="0">
                <a:solidFill>
                  <a:srgbClr val="002060"/>
                </a:solidFill>
                <a:ea typeface="ヒラギノ角ゴ Pro W3" pitchFamily="-110" charset="-128"/>
                <a:cs typeface="Segoe UI" panose="020B0502040204020203" pitchFamily="34" charset="0"/>
                <a:sym typeface="Arial"/>
              </a:rPr>
              <a:t>make payments with appropriate authorities</a:t>
            </a:r>
          </a:p>
          <a:p>
            <a:pPr>
              <a:spcBef>
                <a:spcPts val="0"/>
              </a:spcBef>
              <a:buFont typeface="Wingdings" panose="05000000000000000000" pitchFamily="2" charset="2"/>
              <a:buChar char="§"/>
              <a:defRPr/>
            </a:pPr>
            <a:r>
              <a:rPr lang="en-US" sz="9600" kern="0" dirty="0">
                <a:solidFill>
                  <a:srgbClr val="002060"/>
                </a:solidFill>
                <a:ea typeface="ヒラギノ角ゴ Pro W3" pitchFamily="-110" charset="-128"/>
                <a:cs typeface="Segoe UI" panose="020B0502040204020203" pitchFamily="34" charset="0"/>
                <a:sym typeface="Arial"/>
              </a:rPr>
              <a:t>regular reporting to the Board</a:t>
            </a:r>
          </a:p>
          <a:p>
            <a:pPr marL="0" lvl="0" indent="0">
              <a:lnSpc>
                <a:spcPct val="120000"/>
              </a:lnSpc>
              <a:spcBef>
                <a:spcPts val="0"/>
              </a:spcBef>
              <a:buNone/>
              <a:defRPr/>
            </a:pPr>
            <a:endParaRPr lang="en-US" sz="9600" kern="0" dirty="0">
              <a:solidFill>
                <a:srgbClr val="002060"/>
              </a:solidFill>
              <a:ea typeface="ヒラギノ角ゴ Pro W3" pitchFamily="-110" charset="-128"/>
              <a:cs typeface="Segoe UI" panose="020B0502040204020203" pitchFamily="34" charset="0"/>
              <a:sym typeface="Arial"/>
            </a:endParaRPr>
          </a:p>
          <a:p>
            <a:pPr marL="0" lvl="0" indent="0">
              <a:lnSpc>
                <a:spcPct val="120000"/>
              </a:lnSpc>
              <a:spcBef>
                <a:spcPts val="0"/>
              </a:spcBef>
              <a:buNone/>
              <a:defRPr/>
            </a:pPr>
            <a:r>
              <a:rPr lang="en-US" sz="9600" kern="0" dirty="0">
                <a:solidFill>
                  <a:srgbClr val="002060"/>
                </a:solidFill>
                <a:ea typeface="ヒラギノ角ゴ Pro W3" pitchFamily="-110" charset="-128"/>
                <a:cs typeface="Segoe UI" panose="020B0502040204020203" pitchFamily="34" charset="0"/>
                <a:sym typeface="Arial"/>
              </a:rPr>
              <a:t>Changeover – ensure costs allocated to correct year.  It is possible to have two in a financial year.</a:t>
            </a:r>
          </a:p>
          <a:p>
            <a:pPr marL="0" lvl="0" indent="0">
              <a:lnSpc>
                <a:spcPct val="120000"/>
              </a:lnSpc>
              <a:spcBef>
                <a:spcPts val="0"/>
              </a:spcBef>
              <a:buNone/>
              <a:defRPr/>
            </a:pPr>
            <a:endParaRPr lang="en-US" sz="9600" kern="0" dirty="0">
              <a:solidFill>
                <a:srgbClr val="002060"/>
              </a:solidFill>
              <a:ea typeface="ヒラギノ角ゴ Pro W3" pitchFamily="-110" charset="-128"/>
              <a:cs typeface="Segoe UI" panose="020B0502040204020203" pitchFamily="34" charset="0"/>
              <a:sym typeface="Arial"/>
            </a:endParaRPr>
          </a:p>
          <a:p>
            <a:pPr marL="0" lvl="0" indent="0">
              <a:lnSpc>
                <a:spcPct val="120000"/>
              </a:lnSpc>
              <a:spcBef>
                <a:spcPts val="0"/>
              </a:spcBef>
              <a:buNone/>
              <a:defRPr/>
            </a:pPr>
            <a:r>
              <a:rPr lang="en-US" sz="9600" kern="0" dirty="0">
                <a:solidFill>
                  <a:srgbClr val="002060"/>
                </a:solidFill>
                <a:ea typeface="ヒラギノ角ゴ Pro W3" pitchFamily="-110" charset="-128"/>
                <a:cs typeface="Segoe UI" panose="020B0502040204020203" pitchFamily="34" charset="0"/>
                <a:sym typeface="Arial"/>
              </a:rPr>
              <a:t>Tax certificates can be issued to members (and others) for donations to the Trust (generally made through the Club and must be voluntary).  The Club can issue them on behalf of the Trust as Xero can hold that info.  There is a required format for such tax certificates.</a:t>
            </a:r>
          </a:p>
          <a:p>
            <a:endParaRPr lang="en-NZ" dirty="0"/>
          </a:p>
        </p:txBody>
      </p:sp>
      <p:sp>
        <p:nvSpPr>
          <p:cNvPr id="4" name="Slide Number Placeholder 3"/>
          <p:cNvSpPr>
            <a:spLocks noGrp="1"/>
          </p:cNvSpPr>
          <p:nvPr>
            <p:ph type="sldNum" sz="quarter" idx="12"/>
          </p:nvPr>
        </p:nvSpPr>
        <p:spPr/>
        <p:txBody>
          <a:bodyPr/>
          <a:lstStyle/>
          <a:p>
            <a:fld id="{046BB6E3-0A7F-4EC2-A40F-2B9EBEC1B7CB}" type="slidenum">
              <a:rPr lang="en-NZ" smtClean="0"/>
              <a:t>16</a:t>
            </a:fld>
            <a:endParaRPr lang="en-NZ"/>
          </a:p>
        </p:txBody>
      </p:sp>
    </p:spTree>
    <p:extLst>
      <p:ext uri="{BB962C8B-B14F-4D97-AF65-F5344CB8AC3E}">
        <p14:creationId xmlns:p14="http://schemas.microsoft.com/office/powerpoint/2010/main" val="2211937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lnSpc>
                <a:spcPct val="100000"/>
              </a:lnSpc>
              <a:spcBef>
                <a:spcPts val="0"/>
              </a:spcBef>
              <a:defRPr/>
            </a:pPr>
            <a:r>
              <a:rPr lang="en-US" b="1" dirty="0">
                <a:solidFill>
                  <a:schemeClr val="accent1">
                    <a:lumMod val="75000"/>
                  </a:schemeClr>
                </a:solidFill>
                <a:cs typeface="Segoe UI" panose="020B0502040204020203" pitchFamily="34" charset="0"/>
              </a:rPr>
              <a:t>Treasurer’s Role – 9940 actions</a:t>
            </a:r>
            <a:endParaRPr lang="en-US" b="1" kern="0" dirty="0">
              <a:solidFill>
                <a:srgbClr val="002060"/>
              </a:solidFill>
              <a:ea typeface="ヒラギノ角ゴ Pro W3" pitchFamily="-110" charset="-128"/>
              <a:cs typeface="Segoe UI" panose="020B0502040204020203" pitchFamily="34" charset="0"/>
              <a:sym typeface="Arial"/>
            </a:endParaRPr>
          </a:p>
        </p:txBody>
      </p:sp>
      <p:sp>
        <p:nvSpPr>
          <p:cNvPr id="3" name="Content Placeholder 2"/>
          <p:cNvSpPr>
            <a:spLocks noGrp="1"/>
          </p:cNvSpPr>
          <p:nvPr>
            <p:ph idx="1"/>
          </p:nvPr>
        </p:nvSpPr>
        <p:spPr>
          <a:xfrm>
            <a:off x="971204" y="1553210"/>
            <a:ext cx="10515600" cy="4351338"/>
          </a:xfrm>
        </p:spPr>
        <p:txBody>
          <a:bodyPr>
            <a:normAutofit/>
          </a:bodyPr>
          <a:lstStyle/>
          <a:p>
            <a:pPr marL="0" lvl="0" indent="0">
              <a:lnSpc>
                <a:spcPct val="100000"/>
              </a:lnSpc>
              <a:spcBef>
                <a:spcPts val="0"/>
              </a:spcBef>
              <a:buNone/>
              <a:defRPr/>
            </a:pPr>
            <a:r>
              <a:rPr lang="en-US" sz="2400" kern="0" dirty="0">
                <a:solidFill>
                  <a:srgbClr val="002060"/>
                </a:solidFill>
                <a:ea typeface="ヒラギノ角ゴ Pro W3" pitchFamily="-110" charset="-128"/>
                <a:cs typeface="Segoe UI" panose="020B0502040204020203" pitchFamily="34" charset="0"/>
                <a:sym typeface="Arial"/>
              </a:rPr>
              <a:t>9940 Levy:  As per the proposed 2026/27 budget, District 9940 has determined to use reserves of around $34000 to meet a substantial part of the coming year’s expenses.  </a:t>
            </a:r>
          </a:p>
          <a:p>
            <a:pPr marL="0" lvl="0" indent="0">
              <a:lnSpc>
                <a:spcPct val="100000"/>
              </a:lnSpc>
              <a:spcBef>
                <a:spcPts val="0"/>
              </a:spcBef>
              <a:buNone/>
              <a:defRPr/>
            </a:pPr>
            <a:endParaRPr lang="en-US" sz="2400" kern="0" dirty="0">
              <a:solidFill>
                <a:srgbClr val="002060"/>
              </a:solidFill>
              <a:ea typeface="ヒラギノ角ゴ Pro W3" pitchFamily="-110" charset="-128"/>
              <a:cs typeface="Segoe UI" panose="020B0502040204020203" pitchFamily="34" charset="0"/>
              <a:sym typeface="Arial"/>
            </a:endParaRPr>
          </a:p>
          <a:p>
            <a:pPr marL="0" lvl="0" indent="0">
              <a:lnSpc>
                <a:spcPct val="100000"/>
              </a:lnSpc>
              <a:spcBef>
                <a:spcPts val="0"/>
              </a:spcBef>
              <a:buNone/>
              <a:defRPr/>
            </a:pPr>
            <a:r>
              <a:rPr lang="en-US" sz="2400" kern="0" dirty="0">
                <a:solidFill>
                  <a:srgbClr val="002060"/>
                </a:solidFill>
                <a:ea typeface="ヒラギノ角ゴ Pro W3" pitchFamily="-110" charset="-128"/>
                <a:cs typeface="Segoe UI" panose="020B0502040204020203" pitchFamily="34" charset="0"/>
                <a:sym typeface="Arial"/>
              </a:rPr>
              <a:t>We anticipate doing so again next year (2027/28) as we move into re-districting.  After all, the reserves were established from 9940 Clubs, and we want to give some of these funds back to 9940 Clubs.</a:t>
            </a:r>
          </a:p>
          <a:p>
            <a:pPr marL="0" lvl="0" indent="0">
              <a:lnSpc>
                <a:spcPct val="100000"/>
              </a:lnSpc>
              <a:spcBef>
                <a:spcPts val="0"/>
              </a:spcBef>
              <a:buNone/>
              <a:defRPr/>
            </a:pPr>
            <a:endParaRPr lang="en-US" sz="2400" kern="0" dirty="0">
              <a:solidFill>
                <a:srgbClr val="002060"/>
              </a:solidFill>
              <a:ea typeface="ヒラギノ角ゴ Pro W3" pitchFamily="-110" charset="-128"/>
              <a:cs typeface="Segoe UI" panose="020B0502040204020203" pitchFamily="34" charset="0"/>
              <a:sym typeface="Arial"/>
            </a:endParaRPr>
          </a:p>
          <a:p>
            <a:pPr marL="0" lvl="0" indent="0">
              <a:lnSpc>
                <a:spcPct val="100000"/>
              </a:lnSpc>
              <a:spcBef>
                <a:spcPts val="0"/>
              </a:spcBef>
              <a:buNone/>
              <a:defRPr/>
            </a:pPr>
            <a:r>
              <a:rPr lang="en-US" sz="2400" kern="0" dirty="0">
                <a:solidFill>
                  <a:srgbClr val="002060"/>
                </a:solidFill>
                <a:ea typeface="ヒラギノ角ゴ Pro W3" pitchFamily="-110" charset="-128"/>
                <a:cs typeface="Segoe UI" panose="020B0502040204020203" pitchFamily="34" charset="0"/>
                <a:sym typeface="Arial"/>
              </a:rPr>
              <a:t>What will happen in the 28/29 year in the new District is moot, but there will almost certainly be an increase in District dues back to last year’s level ($45 + GST)+/- (allowing for insurance to be paid in addition).</a:t>
            </a:r>
            <a:endParaRPr lang="en-NZ" dirty="0"/>
          </a:p>
        </p:txBody>
      </p:sp>
      <p:sp>
        <p:nvSpPr>
          <p:cNvPr id="4" name="Slide Number Placeholder 3"/>
          <p:cNvSpPr>
            <a:spLocks noGrp="1"/>
          </p:cNvSpPr>
          <p:nvPr>
            <p:ph type="sldNum" sz="quarter" idx="12"/>
          </p:nvPr>
        </p:nvSpPr>
        <p:spPr/>
        <p:txBody>
          <a:bodyPr/>
          <a:lstStyle/>
          <a:p>
            <a:fld id="{046BB6E3-0A7F-4EC2-A40F-2B9EBEC1B7CB}" type="slidenum">
              <a:rPr lang="en-NZ" smtClean="0"/>
              <a:t>17</a:t>
            </a:fld>
            <a:endParaRPr lang="en-NZ"/>
          </a:p>
        </p:txBody>
      </p:sp>
    </p:spTree>
    <p:extLst>
      <p:ext uri="{BB962C8B-B14F-4D97-AF65-F5344CB8AC3E}">
        <p14:creationId xmlns:p14="http://schemas.microsoft.com/office/powerpoint/2010/main" val="814033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lumMod val="75000"/>
                  </a:schemeClr>
                </a:solidFill>
                <a:cs typeface="Segoe UI" panose="020B0502040204020203" pitchFamily="34" charset="0"/>
              </a:rPr>
              <a:t>Treasurer’s Role - Insurance</a:t>
            </a:r>
            <a:endParaRPr lang="en-NZ" dirty="0"/>
          </a:p>
        </p:txBody>
      </p:sp>
      <p:sp>
        <p:nvSpPr>
          <p:cNvPr id="3" name="Content Placeholder 2"/>
          <p:cNvSpPr>
            <a:spLocks noGrp="1"/>
          </p:cNvSpPr>
          <p:nvPr>
            <p:ph idx="1"/>
          </p:nvPr>
        </p:nvSpPr>
        <p:spPr>
          <a:xfrm>
            <a:off x="929640" y="1500505"/>
            <a:ext cx="10515600" cy="4351338"/>
          </a:xfrm>
        </p:spPr>
        <p:txBody>
          <a:bodyPr/>
          <a:lstStyle/>
          <a:p>
            <a:pPr>
              <a:lnSpc>
                <a:spcPct val="100000"/>
              </a:lnSpc>
              <a:spcBef>
                <a:spcPts val="0"/>
              </a:spcBef>
              <a:buFont typeface="Wingdings" panose="05000000000000000000" pitchFamily="2" charset="2"/>
              <a:buChar char="§"/>
              <a:defRPr/>
            </a:pPr>
            <a:r>
              <a:rPr lang="en-US" sz="2200" kern="0" dirty="0">
                <a:solidFill>
                  <a:srgbClr val="002060"/>
                </a:solidFill>
                <a:ea typeface="ヒラギノ角ゴ Pro W3" pitchFamily="-110" charset="-128"/>
                <a:cs typeface="Segoe UI" panose="020B0502040204020203" pitchFamily="34" charset="0"/>
              </a:rPr>
              <a:t>Starting as at 1 Jan 2026, the insurance renewal is devolved to Club level - whereas it used to be paid on behalf of Clubs by District.</a:t>
            </a:r>
          </a:p>
          <a:p>
            <a:pPr marL="0" indent="0">
              <a:lnSpc>
                <a:spcPct val="100000"/>
              </a:lnSpc>
              <a:spcBef>
                <a:spcPts val="0"/>
              </a:spcBef>
              <a:buNone/>
              <a:defRPr/>
            </a:pPr>
            <a:endParaRPr lang="en-US" sz="2200" kern="0" dirty="0">
              <a:solidFill>
                <a:srgbClr val="002060"/>
              </a:solidFill>
              <a:ea typeface="ヒラギノ角ゴ Pro W3" pitchFamily="-110" charset="-128"/>
              <a:cs typeface="Segoe UI" panose="020B0502040204020203" pitchFamily="34" charset="0"/>
            </a:endParaRPr>
          </a:p>
          <a:p>
            <a:pPr>
              <a:lnSpc>
                <a:spcPct val="100000"/>
              </a:lnSpc>
              <a:spcBef>
                <a:spcPts val="0"/>
              </a:spcBef>
              <a:buFont typeface="Wingdings" panose="05000000000000000000" pitchFamily="2" charset="2"/>
              <a:buChar char="§"/>
              <a:defRPr/>
            </a:pPr>
            <a:r>
              <a:rPr lang="en-US" sz="2200" kern="0" dirty="0">
                <a:solidFill>
                  <a:srgbClr val="002060"/>
                </a:solidFill>
                <a:ea typeface="ヒラギノ角ゴ Pro W3" pitchFamily="-110" charset="-128"/>
                <a:cs typeface="Segoe UI" panose="020B0502040204020203" pitchFamily="34" charset="0"/>
              </a:rPr>
              <a:t>Each Club needs to complete a survey/questionnaire - you will have already been asked to do this.</a:t>
            </a:r>
          </a:p>
          <a:p>
            <a:pPr>
              <a:lnSpc>
                <a:spcPct val="100000"/>
              </a:lnSpc>
              <a:spcBef>
                <a:spcPts val="0"/>
              </a:spcBef>
              <a:buFont typeface="Wingdings" panose="05000000000000000000" pitchFamily="2" charset="2"/>
              <a:buChar char="§"/>
              <a:defRPr/>
            </a:pPr>
            <a:endParaRPr lang="en-US" sz="2200" kern="0" dirty="0">
              <a:solidFill>
                <a:srgbClr val="002060"/>
              </a:solidFill>
              <a:ea typeface="ヒラギノ角ゴ Pro W3" pitchFamily="-110" charset="-128"/>
              <a:cs typeface="Segoe UI" panose="020B0502040204020203" pitchFamily="34" charset="0"/>
            </a:endParaRPr>
          </a:p>
          <a:p>
            <a:pPr>
              <a:lnSpc>
                <a:spcPct val="100000"/>
              </a:lnSpc>
              <a:spcBef>
                <a:spcPts val="0"/>
              </a:spcBef>
              <a:buFont typeface="Wingdings" panose="05000000000000000000" pitchFamily="2" charset="2"/>
              <a:buChar char="§"/>
              <a:defRPr/>
            </a:pPr>
            <a:r>
              <a:rPr lang="en-US" sz="2200" kern="0" dirty="0">
                <a:solidFill>
                  <a:srgbClr val="002060"/>
                </a:solidFill>
                <a:ea typeface="ヒラギノ角ゴ Pro W3" pitchFamily="-110" charset="-128"/>
                <a:cs typeface="Segoe UI" panose="020B0502040204020203" pitchFamily="34" charset="0"/>
              </a:rPr>
              <a:t>If you don’t complete the survey, your Club won't be covered. </a:t>
            </a:r>
          </a:p>
          <a:p>
            <a:pPr>
              <a:lnSpc>
                <a:spcPct val="100000"/>
              </a:lnSpc>
              <a:spcBef>
                <a:spcPts val="0"/>
              </a:spcBef>
              <a:buFont typeface="Wingdings" panose="05000000000000000000" pitchFamily="2" charset="2"/>
              <a:buChar char="§"/>
              <a:defRPr/>
            </a:pPr>
            <a:endParaRPr lang="en-US" sz="2200" kern="0" dirty="0">
              <a:solidFill>
                <a:srgbClr val="002060"/>
              </a:solidFill>
              <a:ea typeface="ヒラギノ角ゴ Pro W3" pitchFamily="-110" charset="-128"/>
              <a:cs typeface="Segoe UI" panose="020B0502040204020203" pitchFamily="34" charset="0"/>
            </a:endParaRPr>
          </a:p>
          <a:p>
            <a:pPr>
              <a:lnSpc>
                <a:spcPct val="100000"/>
              </a:lnSpc>
              <a:spcBef>
                <a:spcPts val="0"/>
              </a:spcBef>
              <a:buFont typeface="Wingdings" panose="05000000000000000000" pitchFamily="2" charset="2"/>
              <a:buChar char="§"/>
              <a:defRPr/>
            </a:pPr>
            <a:r>
              <a:rPr lang="en-US" sz="2200" kern="0" dirty="0">
                <a:solidFill>
                  <a:srgbClr val="002060"/>
                </a:solidFill>
                <a:ea typeface="ヒラギノ角ゴ Pro W3" pitchFamily="-110" charset="-128"/>
                <a:cs typeface="Segoe UI" panose="020B0502040204020203" pitchFamily="34" charset="0"/>
              </a:rPr>
              <a:t>If you haven’t got insurance, you can't remain as a Rotary Club.</a:t>
            </a:r>
          </a:p>
          <a:p>
            <a:pPr marL="0" indent="0">
              <a:lnSpc>
                <a:spcPct val="100000"/>
              </a:lnSpc>
              <a:spcBef>
                <a:spcPts val="0"/>
              </a:spcBef>
              <a:buNone/>
              <a:defRPr/>
            </a:pPr>
            <a:endParaRPr lang="en-US" sz="2200" kern="0" dirty="0">
              <a:solidFill>
                <a:srgbClr val="002060"/>
              </a:solidFill>
              <a:ea typeface="ヒラギノ角ゴ Pro W3" pitchFamily="-110" charset="-128"/>
              <a:cs typeface="Segoe UI" panose="020B0502040204020203" pitchFamily="34" charset="0"/>
            </a:endParaRPr>
          </a:p>
          <a:p>
            <a:pPr>
              <a:lnSpc>
                <a:spcPct val="100000"/>
              </a:lnSpc>
              <a:spcBef>
                <a:spcPts val="0"/>
              </a:spcBef>
              <a:buFont typeface="Wingdings" panose="05000000000000000000" pitchFamily="2" charset="2"/>
              <a:buChar char="§"/>
              <a:defRPr/>
            </a:pPr>
            <a:r>
              <a:rPr lang="en-US" sz="2200" kern="0" dirty="0">
                <a:solidFill>
                  <a:srgbClr val="002060"/>
                </a:solidFill>
                <a:ea typeface="ヒラギノ角ゴ Pro W3" pitchFamily="-110" charset="-128"/>
                <a:cs typeface="Segoe UI" panose="020B0502040204020203" pitchFamily="34" charset="0"/>
              </a:rPr>
              <a:t>Coverage is for liability, Directors and Officers, Statutory  and Trustees</a:t>
            </a:r>
          </a:p>
          <a:p>
            <a:endParaRPr lang="en-NZ" dirty="0"/>
          </a:p>
        </p:txBody>
      </p:sp>
      <p:sp>
        <p:nvSpPr>
          <p:cNvPr id="4" name="Slide Number Placeholder 3"/>
          <p:cNvSpPr>
            <a:spLocks noGrp="1"/>
          </p:cNvSpPr>
          <p:nvPr>
            <p:ph type="sldNum" sz="quarter" idx="12"/>
          </p:nvPr>
        </p:nvSpPr>
        <p:spPr/>
        <p:txBody>
          <a:bodyPr/>
          <a:lstStyle/>
          <a:p>
            <a:fld id="{046BB6E3-0A7F-4EC2-A40F-2B9EBEC1B7CB}" type="slidenum">
              <a:rPr lang="en-NZ" smtClean="0"/>
              <a:t>18</a:t>
            </a:fld>
            <a:endParaRPr lang="en-NZ"/>
          </a:p>
        </p:txBody>
      </p:sp>
    </p:spTree>
    <p:extLst>
      <p:ext uri="{BB962C8B-B14F-4D97-AF65-F5344CB8AC3E}">
        <p14:creationId xmlns:p14="http://schemas.microsoft.com/office/powerpoint/2010/main" val="700771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lumMod val="75000"/>
                  </a:schemeClr>
                </a:solidFill>
                <a:cs typeface="Segoe UI" panose="020B0502040204020203" pitchFamily="34" charset="0"/>
              </a:rPr>
              <a:t>Treasurer’s Role - Insurance</a:t>
            </a:r>
            <a:endParaRPr lang="en-NZ" dirty="0"/>
          </a:p>
        </p:txBody>
      </p:sp>
      <p:sp>
        <p:nvSpPr>
          <p:cNvPr id="3" name="Content Placeholder 2"/>
          <p:cNvSpPr>
            <a:spLocks noGrp="1"/>
          </p:cNvSpPr>
          <p:nvPr>
            <p:ph idx="1"/>
          </p:nvPr>
        </p:nvSpPr>
        <p:spPr>
          <a:xfrm>
            <a:off x="838200" y="1537854"/>
            <a:ext cx="10515600" cy="4883265"/>
          </a:xfrm>
        </p:spPr>
        <p:txBody>
          <a:bodyPr>
            <a:noAutofit/>
          </a:bodyPr>
          <a:lstStyle/>
          <a:p>
            <a:pPr>
              <a:lnSpc>
                <a:spcPct val="120000"/>
              </a:lnSpc>
              <a:spcBef>
                <a:spcPts val="600"/>
              </a:spcBef>
              <a:buFont typeface="Wingdings" panose="05000000000000000000" pitchFamily="2" charset="2"/>
              <a:buChar char="§"/>
              <a:defRPr/>
            </a:pPr>
            <a:r>
              <a:rPr lang="en-US" sz="1800" kern="0" dirty="0">
                <a:solidFill>
                  <a:srgbClr val="002060"/>
                </a:solidFill>
                <a:ea typeface="ヒラギノ角ゴ Pro W3" pitchFamily="-110" charset="-128"/>
                <a:cs typeface="Segoe UI" panose="020B0502040204020203" pitchFamily="34" charset="0"/>
              </a:rPr>
              <a:t>District 9940 took money from Clubs in the last Levy to cover the budgeted insurance cost. We passed this money to ZIPC , together with a further amount from reserves so Clubs should not have any ‘cost’ for the 2026 insurance liability coverage.</a:t>
            </a:r>
          </a:p>
          <a:p>
            <a:pPr>
              <a:lnSpc>
                <a:spcPct val="120000"/>
              </a:lnSpc>
              <a:spcBef>
                <a:spcPts val="600"/>
              </a:spcBef>
              <a:buFont typeface="Wingdings" panose="05000000000000000000" pitchFamily="2" charset="2"/>
              <a:buChar char="§"/>
              <a:defRPr/>
            </a:pPr>
            <a:r>
              <a:rPr lang="en-US" sz="1800" kern="0" dirty="0">
                <a:solidFill>
                  <a:srgbClr val="002060"/>
                </a:solidFill>
                <a:ea typeface="ヒラギノ角ゴ Pro W3" pitchFamily="-110" charset="-128"/>
                <a:cs typeface="Segoe UI" panose="020B0502040204020203" pitchFamily="34" charset="0"/>
              </a:rPr>
              <a:t>District 9940 has also determined it will meet Clubs’ cost of the new Material Damage cover provided through what is basically a ‘self insured’ fund</a:t>
            </a:r>
          </a:p>
          <a:p>
            <a:pPr>
              <a:lnSpc>
                <a:spcPct val="120000"/>
              </a:lnSpc>
              <a:spcBef>
                <a:spcPts val="600"/>
              </a:spcBef>
              <a:buFont typeface="Wingdings" panose="05000000000000000000" pitchFamily="2" charset="2"/>
              <a:buChar char="§"/>
              <a:defRPr/>
            </a:pPr>
            <a:r>
              <a:rPr lang="en-US" sz="1800" kern="0" dirty="0">
                <a:solidFill>
                  <a:srgbClr val="002060"/>
                </a:solidFill>
                <a:ea typeface="ヒラギノ角ゴ Pro W3" pitchFamily="-110" charset="-128"/>
                <a:cs typeface="Segoe UI" panose="020B0502040204020203" pitchFamily="34" charset="0"/>
              </a:rPr>
              <a:t>The net effect is 9940 Clubs will not have any ‘extra’ insurance costs for the current year.  The net impost on reserves is expected to be around $10000 this year.</a:t>
            </a:r>
          </a:p>
          <a:p>
            <a:pPr>
              <a:lnSpc>
                <a:spcPct val="120000"/>
              </a:lnSpc>
              <a:spcBef>
                <a:spcPts val="600"/>
              </a:spcBef>
              <a:buFont typeface="Wingdings" panose="05000000000000000000" pitchFamily="2" charset="2"/>
              <a:buChar char="§"/>
              <a:defRPr/>
            </a:pPr>
            <a:r>
              <a:rPr lang="en-US" sz="1800" kern="0" dirty="0">
                <a:solidFill>
                  <a:srgbClr val="002060"/>
                </a:solidFill>
                <a:ea typeface="ヒラギノ角ゴ Pro W3" pitchFamily="-110" charset="-128"/>
                <a:cs typeface="Segoe UI" panose="020B0502040204020203" pitchFamily="34" charset="0"/>
              </a:rPr>
              <a:t>Again, 9940 expects to pay at least a portion of the 2027 insurance costs from reserves also.</a:t>
            </a:r>
          </a:p>
          <a:p>
            <a:pPr>
              <a:lnSpc>
                <a:spcPct val="120000"/>
              </a:lnSpc>
              <a:spcBef>
                <a:spcPts val="600"/>
              </a:spcBef>
              <a:buFont typeface="Wingdings" panose="05000000000000000000" pitchFamily="2" charset="2"/>
              <a:buChar char="§"/>
              <a:defRPr/>
            </a:pPr>
            <a:r>
              <a:rPr lang="en-US" sz="1800" kern="0" dirty="0">
                <a:solidFill>
                  <a:srgbClr val="002060"/>
                </a:solidFill>
                <a:ea typeface="ヒラギノ角ゴ Pro W3" pitchFamily="-110" charset="-128"/>
                <a:cs typeface="Segoe UI" panose="020B0502040204020203" pitchFamily="34" charset="0"/>
              </a:rPr>
              <a:t>What happens in subsequent years will be a decision for the new enlarged district board, but our expectation is that as from then, clubs will have to pay the full insurance premiums, whatever they are set at.</a:t>
            </a:r>
          </a:p>
          <a:p>
            <a:pPr>
              <a:lnSpc>
                <a:spcPct val="120000"/>
              </a:lnSpc>
              <a:spcBef>
                <a:spcPts val="600"/>
              </a:spcBef>
              <a:buFont typeface="Wingdings" panose="05000000000000000000" pitchFamily="2" charset="2"/>
              <a:buChar char="§"/>
              <a:defRPr/>
            </a:pPr>
            <a:r>
              <a:rPr lang="en-US" sz="1800" kern="0" dirty="0">
                <a:solidFill>
                  <a:srgbClr val="002060"/>
                </a:solidFill>
                <a:ea typeface="ヒラギノ角ゴ Pro W3" pitchFamily="-110" charset="-128"/>
                <a:cs typeface="Segoe UI" panose="020B0502040204020203" pitchFamily="34" charset="0"/>
              </a:rPr>
              <a:t>Each club should take this into account in setting member subscriptions and perhaps retain some funds from the 27/28 year to meet some of those future expected costs.</a:t>
            </a:r>
            <a:endParaRPr lang="en-NZ" sz="1800" kern="0" dirty="0">
              <a:solidFill>
                <a:srgbClr val="002060"/>
              </a:solidFill>
              <a:ea typeface="ヒラギノ角ゴ Pro W3" pitchFamily="-110" charset="-128"/>
              <a:cs typeface="Segoe UI" panose="020B0502040204020203" pitchFamily="34" charset="0"/>
            </a:endParaRPr>
          </a:p>
        </p:txBody>
      </p:sp>
      <p:sp>
        <p:nvSpPr>
          <p:cNvPr id="4" name="Slide Number Placeholder 3"/>
          <p:cNvSpPr>
            <a:spLocks noGrp="1"/>
          </p:cNvSpPr>
          <p:nvPr>
            <p:ph type="sldNum" sz="quarter" idx="12"/>
          </p:nvPr>
        </p:nvSpPr>
        <p:spPr/>
        <p:txBody>
          <a:bodyPr/>
          <a:lstStyle/>
          <a:p>
            <a:fld id="{046BB6E3-0A7F-4EC2-A40F-2B9EBEC1B7CB}" type="slidenum">
              <a:rPr lang="en-NZ" smtClean="0"/>
              <a:t>19</a:t>
            </a:fld>
            <a:endParaRPr lang="en-NZ"/>
          </a:p>
        </p:txBody>
      </p:sp>
    </p:spTree>
    <p:extLst>
      <p:ext uri="{BB962C8B-B14F-4D97-AF65-F5344CB8AC3E}">
        <p14:creationId xmlns:p14="http://schemas.microsoft.com/office/powerpoint/2010/main" val="4076185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1524000" y="414825"/>
            <a:ext cx="9144000" cy="794215"/>
          </a:xfrm>
          <a:prstGeom prst="rect">
            <a:avLst/>
          </a:prstGeom>
          <a:noFill/>
          <a:ln>
            <a:noFill/>
          </a:ln>
        </p:spPr>
        <p:txBody>
          <a:bodyPr lIns="90000" tIns="46800" rIns="90000" bIns="46800"/>
          <a:lstStyle/>
          <a:p>
            <a:pPr algn="ctr">
              <a:defRPr/>
            </a:pPr>
            <a:r>
              <a:rPr lang="en-US" sz="4000" b="1" kern="0" dirty="0">
                <a:solidFill>
                  <a:srgbClr val="002060"/>
                </a:solidFill>
                <a:latin typeface="+mj-lt"/>
                <a:ea typeface="ヒラギノ角ゴ Pro W3" pitchFamily="-110" charset="-128"/>
                <a:cs typeface="Segoe UI" panose="020B0502040204020203" pitchFamily="34" charset="0"/>
                <a:sym typeface="Arial"/>
              </a:rPr>
              <a:t>Leadership in Rotary - Governance</a:t>
            </a:r>
          </a:p>
        </p:txBody>
      </p:sp>
      <p:sp>
        <p:nvSpPr>
          <p:cNvPr id="2" name="Rectangle 1">
            <a:extLst>
              <a:ext uri="{FF2B5EF4-FFF2-40B4-BE49-F238E27FC236}">
                <a16:creationId xmlns:a16="http://schemas.microsoft.com/office/drawing/2014/main" id="{2FEBC5B8-B907-476B-B527-191D35C2A6E3}"/>
              </a:ext>
            </a:extLst>
          </p:cNvPr>
          <p:cNvSpPr/>
          <p:nvPr/>
        </p:nvSpPr>
        <p:spPr>
          <a:xfrm>
            <a:off x="1637607" y="1392758"/>
            <a:ext cx="9030394" cy="4462760"/>
          </a:xfrm>
          <a:prstGeom prst="rect">
            <a:avLst/>
          </a:prstGeom>
        </p:spPr>
        <p:txBody>
          <a:bodyPr wrap="square">
            <a:spAutoFit/>
          </a:bodyPr>
          <a:lstStyle/>
          <a:p>
            <a:pPr>
              <a:spcBef>
                <a:spcPts val="600"/>
              </a:spcBef>
              <a:spcAft>
                <a:spcPts val="600"/>
              </a:spcAft>
              <a:defRPr/>
            </a:pPr>
            <a:r>
              <a:rPr lang="en-US" sz="2800" b="1" kern="0" dirty="0">
                <a:solidFill>
                  <a:srgbClr val="002060"/>
                </a:solidFill>
                <a:ea typeface="ヒラギノ角ゴ Pro W3" pitchFamily="-110" charset="-128"/>
                <a:cs typeface="Segoe UI" panose="020B0502040204020203" pitchFamily="34" charset="0"/>
                <a:sym typeface="Arial"/>
              </a:rPr>
              <a:t>Rotary is full of leaders and good at management </a:t>
            </a:r>
          </a:p>
          <a:p>
            <a:pPr>
              <a:spcBef>
                <a:spcPts val="600"/>
              </a:spcBef>
              <a:spcAft>
                <a:spcPts val="600"/>
              </a:spcAft>
              <a:defRPr/>
            </a:pPr>
            <a:r>
              <a:rPr lang="en-US" sz="2800" b="1" kern="0" dirty="0">
                <a:solidFill>
                  <a:srgbClr val="002060"/>
                </a:solidFill>
                <a:ea typeface="ヒラギノ角ゴ Pro W3" pitchFamily="-110" charset="-128"/>
                <a:cs typeface="Segoe UI" panose="020B0502040204020203" pitchFamily="34" charset="0"/>
                <a:sym typeface="Arial"/>
              </a:rPr>
              <a:t>We don’t give as much profile to governance</a:t>
            </a:r>
          </a:p>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as a service opportunity</a:t>
            </a:r>
          </a:p>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the duties, obligations, risks</a:t>
            </a:r>
          </a:p>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personal and professional opportunities </a:t>
            </a:r>
          </a:p>
          <a:p>
            <a:pPr>
              <a:spcBef>
                <a:spcPts val="600"/>
              </a:spcBef>
              <a:spcAft>
                <a:spcPts val="600"/>
              </a:spcAft>
              <a:defRPr/>
            </a:pPr>
            <a:r>
              <a:rPr lang="en-US" sz="2800" b="1" kern="0" dirty="0">
                <a:solidFill>
                  <a:srgbClr val="002060"/>
                </a:solidFill>
                <a:ea typeface="ヒラギノ角ゴ Pro W3" pitchFamily="-110" charset="-128"/>
                <a:cs typeface="Segoe UI" panose="020B0502040204020203" pitchFamily="34" charset="0"/>
                <a:sym typeface="Arial"/>
              </a:rPr>
              <a:t>or preparing for it</a:t>
            </a:r>
          </a:p>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an obligation (Constitution 11.5.c) and a necessity (continuing professional development)</a:t>
            </a:r>
          </a:p>
        </p:txBody>
      </p:sp>
      <p:sp>
        <p:nvSpPr>
          <p:cNvPr id="3" name="Slide Number Placeholder 2">
            <a:extLst>
              <a:ext uri="{FF2B5EF4-FFF2-40B4-BE49-F238E27FC236}">
                <a16:creationId xmlns:a16="http://schemas.microsoft.com/office/drawing/2014/main" id="{73D3F923-D9F5-8F84-8B9A-EDCE2454A5FC}"/>
              </a:ext>
            </a:extLst>
          </p:cNvPr>
          <p:cNvSpPr>
            <a:spLocks noGrp="1"/>
          </p:cNvSpPr>
          <p:nvPr>
            <p:ph type="sldNum" sz="quarter" idx="12"/>
          </p:nvPr>
        </p:nvSpPr>
        <p:spPr/>
        <p:txBody>
          <a:bodyPr/>
          <a:lstStyle/>
          <a:p>
            <a:fld id="{046BB6E3-0A7F-4EC2-A40F-2B9EBEC1B7CB}" type="slidenum">
              <a:rPr lang="en-NZ" smtClean="0"/>
              <a:t>2</a:t>
            </a:fld>
            <a:endParaRPr lang="en-NZ"/>
          </a:p>
        </p:txBody>
      </p:sp>
    </p:spTree>
    <p:extLst>
      <p:ext uri="{BB962C8B-B14F-4D97-AF65-F5344CB8AC3E}">
        <p14:creationId xmlns:p14="http://schemas.microsoft.com/office/powerpoint/2010/main" val="207767690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lumMod val="75000"/>
                  </a:schemeClr>
                </a:solidFill>
                <a:cs typeface="Segoe UI" panose="020B0502040204020203" pitchFamily="34" charset="0"/>
              </a:rPr>
              <a:t>Treasurer’s Role – Income Tax</a:t>
            </a:r>
            <a:endParaRPr lang="en-NZ" dirty="0"/>
          </a:p>
        </p:txBody>
      </p:sp>
      <p:sp>
        <p:nvSpPr>
          <p:cNvPr id="3" name="Content Placeholder 2"/>
          <p:cNvSpPr>
            <a:spLocks noGrp="1"/>
          </p:cNvSpPr>
          <p:nvPr>
            <p:ph idx="1"/>
          </p:nvPr>
        </p:nvSpPr>
        <p:spPr/>
        <p:txBody>
          <a:bodyPr/>
          <a:lstStyle/>
          <a:p>
            <a:pPr>
              <a:lnSpc>
                <a:spcPct val="120000"/>
              </a:lnSpc>
              <a:spcBef>
                <a:spcPts val="0"/>
              </a:spcBef>
              <a:buFont typeface="Wingdings" panose="05000000000000000000" pitchFamily="2" charset="2"/>
              <a:buChar char="§"/>
              <a:defRPr/>
            </a:pPr>
            <a:r>
              <a:rPr lang="en-US" sz="1800" b="1" kern="0" dirty="0">
                <a:solidFill>
                  <a:srgbClr val="002060"/>
                </a:solidFill>
                <a:ea typeface="ヒラギノ角ゴ Pro W3" pitchFamily="-110" charset="-128"/>
                <a:cs typeface="Segoe UI" panose="020B0502040204020203" pitchFamily="34" charset="0"/>
              </a:rPr>
              <a:t>In previous presentations, I have been advising clubs a tax return was to be made by all Clubs, irrespective of whether tax was payable or not. </a:t>
            </a:r>
          </a:p>
          <a:p>
            <a:pPr>
              <a:lnSpc>
                <a:spcPct val="120000"/>
              </a:lnSpc>
              <a:spcBef>
                <a:spcPts val="0"/>
              </a:spcBef>
              <a:buFont typeface="Wingdings" panose="05000000000000000000" pitchFamily="2" charset="2"/>
              <a:buChar char="§"/>
              <a:defRPr/>
            </a:pPr>
            <a:r>
              <a:rPr lang="en-US" sz="1800" b="1" kern="0" dirty="0">
                <a:solidFill>
                  <a:srgbClr val="002060"/>
                </a:solidFill>
                <a:ea typeface="ヒラギノ角ゴ Pro W3" pitchFamily="-110" charset="-128"/>
                <a:cs typeface="Segoe UI" panose="020B0502040204020203" pitchFamily="34" charset="0"/>
              </a:rPr>
              <a:t>I learnt very recently that this is NOT the case.</a:t>
            </a:r>
          </a:p>
          <a:p>
            <a:pPr>
              <a:lnSpc>
                <a:spcPct val="120000"/>
              </a:lnSpc>
              <a:spcBef>
                <a:spcPts val="0"/>
              </a:spcBef>
              <a:buFont typeface="Wingdings" panose="05000000000000000000" pitchFamily="2" charset="2"/>
              <a:buChar char="§"/>
              <a:defRPr/>
            </a:pPr>
            <a:r>
              <a:rPr lang="en-US" sz="1800" b="1" kern="0" dirty="0">
                <a:solidFill>
                  <a:srgbClr val="002060"/>
                </a:solidFill>
                <a:ea typeface="ヒラギノ角ゴ Pro W3" pitchFamily="-110" charset="-128"/>
                <a:cs typeface="Segoe UI" panose="020B0502040204020203" pitchFamily="34" charset="0"/>
              </a:rPr>
              <a:t>IRD says at https://www.ird.govt.nz/roles/not-for-profits-and-charities/setting-up/tax-exemptions-and-deductions-for-nfps/income-tax/income-deduction</a:t>
            </a:r>
          </a:p>
        </p:txBody>
      </p:sp>
      <p:sp>
        <p:nvSpPr>
          <p:cNvPr id="4" name="Slide Number Placeholder 3"/>
          <p:cNvSpPr>
            <a:spLocks noGrp="1"/>
          </p:cNvSpPr>
          <p:nvPr>
            <p:ph type="sldNum" sz="quarter" idx="12"/>
          </p:nvPr>
        </p:nvSpPr>
        <p:spPr/>
        <p:txBody>
          <a:bodyPr/>
          <a:lstStyle/>
          <a:p>
            <a:fld id="{046BB6E3-0A7F-4EC2-A40F-2B9EBEC1B7CB}" type="slidenum">
              <a:rPr lang="en-NZ" smtClean="0"/>
              <a:t>20</a:t>
            </a:fld>
            <a:endParaRPr lang="en-NZ"/>
          </a:p>
        </p:txBody>
      </p:sp>
      <p:pic>
        <p:nvPicPr>
          <p:cNvPr id="5" name="Picture 4"/>
          <p:cNvPicPr>
            <a:picLocks noChangeAspect="1"/>
          </p:cNvPicPr>
          <p:nvPr/>
        </p:nvPicPr>
        <p:blipFill>
          <a:blip r:embed="rId2"/>
          <a:stretch>
            <a:fillRect/>
          </a:stretch>
        </p:blipFill>
        <p:spPr>
          <a:xfrm>
            <a:off x="1818641" y="3507971"/>
            <a:ext cx="8720050" cy="3062550"/>
          </a:xfrm>
          <a:prstGeom prst="rect">
            <a:avLst/>
          </a:prstGeom>
        </p:spPr>
      </p:pic>
    </p:spTree>
    <p:extLst>
      <p:ext uri="{BB962C8B-B14F-4D97-AF65-F5344CB8AC3E}">
        <p14:creationId xmlns:p14="http://schemas.microsoft.com/office/powerpoint/2010/main" val="3663158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75285"/>
            <a:ext cx="10500360" cy="854075"/>
          </a:xfrm>
        </p:spPr>
        <p:txBody>
          <a:bodyPr/>
          <a:lstStyle/>
          <a:p>
            <a:pPr algn="ctr"/>
            <a:r>
              <a:rPr lang="en-US" b="1" kern="0" dirty="0">
                <a:solidFill>
                  <a:schemeClr val="accent1"/>
                </a:solidFill>
                <a:ea typeface="Arial"/>
                <a:cs typeface="Segoe UI" panose="020B0502040204020203" pitchFamily="34" charset="0"/>
                <a:sym typeface="Arial"/>
              </a:rPr>
              <a:t>Treasurer’s Role - IRD</a:t>
            </a:r>
            <a:endParaRPr lang="en-NZ" dirty="0"/>
          </a:p>
        </p:txBody>
      </p:sp>
      <p:sp>
        <p:nvSpPr>
          <p:cNvPr id="3" name="Content Placeholder 2"/>
          <p:cNvSpPr>
            <a:spLocks noGrp="1"/>
          </p:cNvSpPr>
          <p:nvPr>
            <p:ph idx="1"/>
          </p:nvPr>
        </p:nvSpPr>
        <p:spPr>
          <a:xfrm>
            <a:off x="858520" y="1419225"/>
            <a:ext cx="10515600" cy="4351338"/>
          </a:xfrm>
        </p:spPr>
        <p:txBody>
          <a:bodyPr>
            <a:normAutofit fontScale="92500" lnSpcReduction="10000"/>
          </a:bodyPr>
          <a:lstStyle/>
          <a:p>
            <a:pPr marL="0" indent="0">
              <a:buNone/>
            </a:pPr>
            <a:r>
              <a:rPr lang="en-US" kern="0" dirty="0">
                <a:solidFill>
                  <a:srgbClr val="002060"/>
                </a:solidFill>
                <a:ea typeface="ヒラギノ角ゴ Pro W3" pitchFamily="-110" charset="-128"/>
                <a:cs typeface="Segoe UI" panose="020B0502040204020203" pitchFamily="34" charset="0"/>
                <a:sym typeface="Arial"/>
              </a:rPr>
              <a:t>Requirements of the Inland Revenue Department – Clubs </a:t>
            </a:r>
          </a:p>
          <a:p>
            <a:r>
              <a:rPr lang="en-US" kern="0" dirty="0">
                <a:solidFill>
                  <a:srgbClr val="002060"/>
                </a:solidFill>
                <a:ea typeface="ヒラギノ角ゴ Pro W3" pitchFamily="-110" charset="-128"/>
                <a:cs typeface="Segoe UI" panose="020B0502040204020203" pitchFamily="34" charset="0"/>
                <a:sym typeface="Arial"/>
              </a:rPr>
              <a:t>If the Club is registered with IRD and is designated as a Not-for-Profit organisation, the Club gets a $1,000 offset against taxable income.</a:t>
            </a:r>
          </a:p>
          <a:p>
            <a:r>
              <a:rPr lang="en-US" kern="0" dirty="0">
                <a:solidFill>
                  <a:srgbClr val="002060"/>
                </a:solidFill>
                <a:ea typeface="ヒラギノ角ゴ Pro W3" pitchFamily="-110" charset="-128"/>
                <a:cs typeface="Segoe UI" panose="020B0502040204020203" pitchFamily="34" charset="0"/>
                <a:sym typeface="Arial"/>
              </a:rPr>
              <a:t>If the taxable income is less than $1000, the Club does not have to lodge a tax return</a:t>
            </a:r>
          </a:p>
          <a:p>
            <a:r>
              <a:rPr lang="en-US" kern="0" dirty="0">
                <a:solidFill>
                  <a:srgbClr val="002060"/>
                </a:solidFill>
                <a:ea typeface="ヒラギノ角ゴ Pro W3" pitchFamily="-110" charset="-128"/>
                <a:cs typeface="Segoe UI" panose="020B0502040204020203" pitchFamily="34" charset="0"/>
                <a:sym typeface="Arial"/>
              </a:rPr>
              <a:t>‘Losses’ can be carried forward</a:t>
            </a:r>
          </a:p>
          <a:p>
            <a:r>
              <a:rPr lang="en-US" kern="0" dirty="0">
                <a:solidFill>
                  <a:srgbClr val="002060"/>
                </a:solidFill>
                <a:ea typeface="ヒラギノ角ゴ Pro W3" pitchFamily="-110" charset="-128"/>
                <a:cs typeface="Segoe UI" panose="020B0502040204020203" pitchFamily="34" charset="0"/>
                <a:sym typeface="Arial"/>
              </a:rPr>
              <a:t>In the last 10 years or so, some Clubs have received significant bills for incorrectly returned GST and income tax </a:t>
            </a:r>
          </a:p>
          <a:p>
            <a:r>
              <a:rPr lang="en-US" kern="0" dirty="0">
                <a:solidFill>
                  <a:srgbClr val="002060"/>
                </a:solidFill>
                <a:ea typeface="ヒラギノ角ゴ Pro W3" pitchFamily="-110" charset="-128"/>
                <a:cs typeface="Segoe UI" panose="020B0502040204020203" pitchFamily="34" charset="0"/>
                <a:sym typeface="Arial"/>
              </a:rPr>
              <a:t>If in difficulty, District Treasurer can help – has helped some Clubs and other expertise is available</a:t>
            </a:r>
          </a:p>
          <a:p>
            <a:endParaRPr lang="en-NZ" dirty="0"/>
          </a:p>
        </p:txBody>
      </p:sp>
      <p:sp>
        <p:nvSpPr>
          <p:cNvPr id="4" name="Slide Number Placeholder 3">
            <a:extLst>
              <a:ext uri="{FF2B5EF4-FFF2-40B4-BE49-F238E27FC236}">
                <a16:creationId xmlns:a16="http://schemas.microsoft.com/office/drawing/2014/main" id="{F8B7AABF-5055-0215-16F7-1AB6E61ED855}"/>
              </a:ext>
            </a:extLst>
          </p:cNvPr>
          <p:cNvSpPr>
            <a:spLocks noGrp="1"/>
          </p:cNvSpPr>
          <p:nvPr>
            <p:ph type="sldNum" sz="quarter" idx="12"/>
          </p:nvPr>
        </p:nvSpPr>
        <p:spPr/>
        <p:txBody>
          <a:bodyPr/>
          <a:lstStyle/>
          <a:p>
            <a:fld id="{046BB6E3-0A7F-4EC2-A40F-2B9EBEC1B7CB}" type="slidenum">
              <a:rPr lang="en-NZ" smtClean="0"/>
              <a:t>21</a:t>
            </a:fld>
            <a:endParaRPr lang="en-NZ"/>
          </a:p>
        </p:txBody>
      </p:sp>
    </p:spTree>
    <p:extLst>
      <p:ext uri="{BB962C8B-B14F-4D97-AF65-F5344CB8AC3E}">
        <p14:creationId xmlns:p14="http://schemas.microsoft.com/office/powerpoint/2010/main" val="3877031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3840"/>
            <a:ext cx="10515600" cy="782320"/>
          </a:xfrm>
        </p:spPr>
        <p:txBody>
          <a:bodyPr>
            <a:normAutofit fontScale="90000"/>
          </a:bodyPr>
          <a:lstStyle/>
          <a:p>
            <a:pPr algn="ctr">
              <a:lnSpc>
                <a:spcPct val="100000"/>
              </a:lnSpc>
            </a:pPr>
            <a:br>
              <a:rPr lang="en-US" b="1" kern="0" dirty="0">
                <a:solidFill>
                  <a:schemeClr val="accent1"/>
                </a:solidFill>
                <a:latin typeface="Arial"/>
                <a:ea typeface="Arial"/>
                <a:cs typeface="Arial"/>
                <a:sym typeface="Arial"/>
              </a:rPr>
            </a:br>
            <a:r>
              <a:rPr lang="en-US" b="1" kern="0" dirty="0">
                <a:solidFill>
                  <a:schemeClr val="accent1"/>
                </a:solidFill>
                <a:ea typeface="Arial"/>
                <a:cs typeface="Arial"/>
                <a:sym typeface="Arial"/>
              </a:rPr>
              <a:t>Treasurer’s Role – Payments Overseas</a:t>
            </a:r>
            <a:br>
              <a:rPr lang="en-US" b="1" kern="0" dirty="0">
                <a:solidFill>
                  <a:srgbClr val="00246C"/>
                </a:solidFill>
                <a:latin typeface="Arial"/>
                <a:ea typeface="Arial"/>
                <a:cs typeface="Arial"/>
                <a:sym typeface="Arial"/>
              </a:rPr>
            </a:br>
            <a:endParaRPr lang="en-NZ" dirty="0"/>
          </a:p>
        </p:txBody>
      </p:sp>
      <p:sp>
        <p:nvSpPr>
          <p:cNvPr id="3" name="Content Placeholder 2"/>
          <p:cNvSpPr>
            <a:spLocks noGrp="1"/>
          </p:cNvSpPr>
          <p:nvPr>
            <p:ph idx="1"/>
          </p:nvPr>
        </p:nvSpPr>
        <p:spPr>
          <a:xfrm>
            <a:off x="1000759" y="1114424"/>
            <a:ext cx="10608425" cy="5174616"/>
          </a:xfrm>
        </p:spPr>
        <p:txBody>
          <a:bodyPr>
            <a:normAutofit/>
          </a:bodyPr>
          <a:lstStyle/>
          <a:p>
            <a:pPr marL="0" indent="0">
              <a:buNone/>
              <a:defRPr/>
            </a:pPr>
            <a:r>
              <a:rPr lang="en-US" kern="0" dirty="0">
                <a:solidFill>
                  <a:srgbClr val="002060"/>
                </a:solidFill>
                <a:ea typeface="ヒラギノ角ゴ Pro W3" pitchFamily="-110" charset="-128"/>
                <a:cs typeface="Segoe UI" panose="020B0502040204020203" pitchFamily="34" charset="0"/>
                <a:sym typeface="Arial"/>
              </a:rPr>
              <a:t>Payments/donations to go Overseas</a:t>
            </a:r>
          </a:p>
          <a:p>
            <a:pPr>
              <a:defRPr/>
            </a:pPr>
            <a:r>
              <a:rPr lang="en-US" kern="0" dirty="0">
                <a:solidFill>
                  <a:srgbClr val="002060"/>
                </a:solidFill>
                <a:ea typeface="ヒラギノ角ゴ Pro W3" pitchFamily="-110" charset="-128"/>
                <a:cs typeface="Segoe UI" panose="020B0502040204020203" pitchFamily="34" charset="0"/>
                <a:sym typeface="Arial"/>
              </a:rPr>
              <a:t>The standard Rotary Charitable Trust Deed does not allow payments to be made outside NZ.</a:t>
            </a:r>
          </a:p>
          <a:p>
            <a:pPr>
              <a:defRPr/>
            </a:pPr>
            <a:r>
              <a:rPr lang="en-US" kern="0" dirty="0">
                <a:solidFill>
                  <a:srgbClr val="002060"/>
                </a:solidFill>
                <a:ea typeface="ヒラギノ角ゴ Pro W3" pitchFamily="-110" charset="-128"/>
                <a:cs typeface="Segoe UI" panose="020B0502040204020203" pitchFamily="34" charset="0"/>
                <a:sym typeface="Arial"/>
              </a:rPr>
              <a:t>No such constraint is put on clubs.</a:t>
            </a:r>
          </a:p>
          <a:p>
            <a:pPr>
              <a:defRPr/>
            </a:pPr>
            <a:r>
              <a:rPr lang="en-US" kern="0" dirty="0">
                <a:solidFill>
                  <a:srgbClr val="002060"/>
                </a:solidFill>
                <a:ea typeface="ヒラギノ角ゴ Pro W3" pitchFamily="-110" charset="-128"/>
                <a:cs typeface="Segoe UI" panose="020B0502040204020203" pitchFamily="34" charset="0"/>
                <a:sym typeface="Arial"/>
              </a:rPr>
              <a:t>So make overseas payments to overseas (using Rotary Clubs wherever possible) through RNZWCS* or RNZCCT**</a:t>
            </a:r>
          </a:p>
          <a:p>
            <a:pPr>
              <a:defRPr/>
            </a:pPr>
            <a:r>
              <a:rPr lang="en-US" kern="0" dirty="0">
                <a:solidFill>
                  <a:srgbClr val="002060"/>
                </a:solidFill>
                <a:ea typeface="ヒラギノ角ゴ Pro W3" pitchFamily="-110" charset="-128"/>
                <a:cs typeface="Segoe UI" panose="020B0502040204020203" pitchFamily="34" charset="0"/>
                <a:sym typeface="Arial"/>
              </a:rPr>
              <a:t>Charitable Trusts paying directly overseas may put tax free status of the Trust at risk</a:t>
            </a:r>
          </a:p>
          <a:p>
            <a:pPr marL="0" indent="0">
              <a:buNone/>
              <a:defRPr/>
            </a:pPr>
            <a:endParaRPr lang="en-US" kern="0" dirty="0">
              <a:solidFill>
                <a:srgbClr val="002060"/>
              </a:solidFill>
              <a:ea typeface="ヒラギノ角ゴ Pro W3" pitchFamily="-110" charset="-128"/>
              <a:cs typeface="Segoe UI" panose="020B0502040204020203" pitchFamily="34" charset="0"/>
              <a:sym typeface="Arial"/>
            </a:endParaRPr>
          </a:p>
          <a:p>
            <a:pPr marL="0" indent="0" algn="r">
              <a:buNone/>
              <a:defRPr/>
            </a:pPr>
            <a:r>
              <a:rPr lang="en-US" sz="1400" kern="0" dirty="0">
                <a:solidFill>
                  <a:srgbClr val="002060"/>
                </a:solidFill>
                <a:ea typeface="ヒラギノ角ゴ Pro W3" pitchFamily="-110" charset="-128"/>
                <a:cs typeface="Segoe UI" panose="020B0502040204020203" pitchFamily="34" charset="0"/>
                <a:sym typeface="Arial"/>
              </a:rPr>
              <a:t>*Rotary New Zealand World Charitable Service</a:t>
            </a:r>
          </a:p>
          <a:p>
            <a:pPr marL="0" indent="0" algn="r">
              <a:buNone/>
              <a:defRPr/>
            </a:pPr>
            <a:r>
              <a:rPr lang="en-US" sz="1400" kern="0" dirty="0">
                <a:solidFill>
                  <a:srgbClr val="002060"/>
                </a:solidFill>
                <a:ea typeface="ヒラギノ角ゴ Pro W3" pitchFamily="-110" charset="-128"/>
                <a:cs typeface="Segoe UI" panose="020B0502040204020203" pitchFamily="34" charset="0"/>
                <a:sym typeface="Arial"/>
              </a:rPr>
              <a:t>**Rotary New Zealand Clubs Charitable Trust</a:t>
            </a:r>
          </a:p>
          <a:p>
            <a:pPr marL="0" indent="0">
              <a:buNone/>
              <a:defRPr/>
            </a:pPr>
            <a:endParaRPr lang="en-NZ" dirty="0">
              <a:cs typeface="Segoe UI" panose="020B0502040204020203" pitchFamily="34" charset="0"/>
            </a:endParaRPr>
          </a:p>
        </p:txBody>
      </p:sp>
      <p:sp>
        <p:nvSpPr>
          <p:cNvPr id="4" name="Slide Number Placeholder 3">
            <a:extLst>
              <a:ext uri="{FF2B5EF4-FFF2-40B4-BE49-F238E27FC236}">
                <a16:creationId xmlns:a16="http://schemas.microsoft.com/office/drawing/2014/main" id="{9167A049-908A-B122-B8B4-8DD4916F8A51}"/>
              </a:ext>
            </a:extLst>
          </p:cNvPr>
          <p:cNvSpPr>
            <a:spLocks noGrp="1"/>
          </p:cNvSpPr>
          <p:nvPr>
            <p:ph type="sldNum" sz="quarter" idx="12"/>
          </p:nvPr>
        </p:nvSpPr>
        <p:spPr/>
        <p:txBody>
          <a:bodyPr/>
          <a:lstStyle/>
          <a:p>
            <a:fld id="{046BB6E3-0A7F-4EC2-A40F-2B9EBEC1B7CB}" type="slidenum">
              <a:rPr lang="en-NZ" smtClean="0"/>
              <a:t>22</a:t>
            </a:fld>
            <a:endParaRPr lang="en-NZ"/>
          </a:p>
        </p:txBody>
      </p:sp>
    </p:spTree>
    <p:extLst>
      <p:ext uri="{BB962C8B-B14F-4D97-AF65-F5344CB8AC3E}">
        <p14:creationId xmlns:p14="http://schemas.microsoft.com/office/powerpoint/2010/main" val="215860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r>
              <a:rPr lang="en-NZ" b="0" dirty="0">
                <a:latin typeface="Tahoma" panose="020B0604030504040204" pitchFamily="34" charset="0"/>
                <a:ea typeface="Tahoma" panose="020B0604030504040204" pitchFamily="34" charset="0"/>
                <a:cs typeface="Tahoma" panose="020B0604030504040204" pitchFamily="34" charset="0"/>
              </a:rPr>
              <a:t>Fundraising - The MONEY flow</a:t>
            </a:r>
          </a:p>
        </p:txBody>
      </p:sp>
      <p:sp>
        <p:nvSpPr>
          <p:cNvPr id="6" name="Rounded Rectangle 5"/>
          <p:cNvSpPr/>
          <p:nvPr/>
        </p:nvSpPr>
        <p:spPr>
          <a:xfrm>
            <a:off x="2136943" y="2276872"/>
            <a:ext cx="1726809" cy="1872208"/>
          </a:xfrm>
          <a:prstGeom prst="roundRect">
            <a:avLst/>
          </a:prstGeom>
          <a:gradFill>
            <a:gsLst>
              <a:gs pos="0">
                <a:schemeClr val="tx2">
                  <a:lumMod val="40000"/>
                  <a:lumOff val="60000"/>
                </a:schemeClr>
              </a:gs>
              <a:gs pos="80000">
                <a:schemeClr val="tx2">
                  <a:lumMod val="60000"/>
                  <a:lumOff val="40000"/>
                </a:schemeClr>
              </a:gs>
              <a:gs pos="100000">
                <a:schemeClr val="accent1">
                  <a:lumMod val="75000"/>
                </a:schemeClr>
              </a:gs>
            </a:gsLst>
          </a:gra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NZ" sz="2000" b="1" dirty="0">
                <a:ln w="18415" cmpd="sng">
                  <a:solidFill>
                    <a:srgbClr val="FFFFFF"/>
                  </a:solidFill>
                  <a:prstDash val="solid"/>
                </a:ln>
                <a:solidFill>
                  <a:srgbClr val="FFFFFF"/>
                </a:solidFill>
                <a:effectLst>
                  <a:outerShdw blurRad="63500" dir="3600000" algn="tl" rotWithShape="0">
                    <a:srgbClr val="000000">
                      <a:alpha val="70000"/>
                    </a:srgbClr>
                  </a:outerShdw>
                </a:effectLst>
              </a:rPr>
              <a:t>CLUB</a:t>
            </a:r>
          </a:p>
          <a:p>
            <a:pPr algn="ctr"/>
            <a:r>
              <a:rPr lang="en-NZ" sz="2000" b="1" dirty="0">
                <a:ln w="18415" cmpd="sng">
                  <a:solidFill>
                    <a:srgbClr val="FFFFFF"/>
                  </a:solidFill>
                  <a:prstDash val="solid"/>
                </a:ln>
                <a:solidFill>
                  <a:srgbClr val="FFFFFF"/>
                </a:solidFill>
                <a:effectLst>
                  <a:outerShdw blurRad="63500" dir="3600000" algn="tl" rotWithShape="0">
                    <a:srgbClr val="000000">
                      <a:alpha val="70000"/>
                    </a:srgbClr>
                  </a:outerShdw>
                </a:effectLst>
              </a:rPr>
              <a:t> runs the Projects</a:t>
            </a:r>
          </a:p>
          <a:p>
            <a:pPr algn="ctr"/>
            <a:endParaRPr lang="en-US" sz="20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en-US" sz="2000" b="1" dirty="0">
                <a:ln w="18415" cmpd="sng">
                  <a:solidFill>
                    <a:srgbClr val="FFFFFF"/>
                  </a:solidFill>
                  <a:prstDash val="solid"/>
                </a:ln>
                <a:solidFill>
                  <a:srgbClr val="FFFFFF"/>
                </a:solidFill>
                <a:effectLst>
                  <a:outerShdw blurRad="63500" dir="3600000" algn="tl" rotWithShape="0">
                    <a:srgbClr val="000000">
                      <a:alpha val="70000"/>
                    </a:srgbClr>
                  </a:outerShdw>
                </a:effectLst>
              </a:rPr>
              <a:t>Provides the manpower</a:t>
            </a:r>
            <a:endParaRPr lang="en-NZ" sz="16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Rounded Rectangle 6"/>
          <p:cNvSpPr/>
          <p:nvPr/>
        </p:nvSpPr>
        <p:spPr>
          <a:xfrm>
            <a:off x="8590136" y="2213576"/>
            <a:ext cx="1728192" cy="1935505"/>
          </a:xfrm>
          <a:prstGeom prst="roundRect">
            <a:avLst/>
          </a:prstGeom>
          <a:gradFill>
            <a:gsLst>
              <a:gs pos="0">
                <a:srgbClr val="DDEBCF"/>
              </a:gs>
              <a:gs pos="50000">
                <a:srgbClr val="9CB86E"/>
              </a:gs>
              <a:gs pos="100000">
                <a:srgbClr val="156B13"/>
              </a:gs>
            </a:gsLst>
            <a:lin ang="16200000" scaled="0"/>
          </a:gradFill>
          <a:scene3d>
            <a:camera prst="orthographicFront"/>
            <a:lightRig rig="threePt" dir="t"/>
          </a:scene3d>
          <a:sp3d>
            <a:bevelT w="63500" h="63500"/>
          </a:sp3d>
        </p:spPr>
        <p:style>
          <a:lnRef idx="3">
            <a:schemeClr val="lt1"/>
          </a:lnRef>
          <a:fillRef idx="1">
            <a:schemeClr val="accent2"/>
          </a:fillRef>
          <a:effectRef idx="1">
            <a:schemeClr val="accent2"/>
          </a:effectRef>
          <a:fontRef idx="minor">
            <a:schemeClr val="lt1"/>
          </a:fontRef>
        </p:style>
        <p:txBody>
          <a:bodyPr rtlCol="0" anchor="ctr"/>
          <a:lstStyle/>
          <a:p>
            <a:pPr algn="ctr"/>
            <a:r>
              <a:rPr lang="en-NZ" sz="2000" b="1" dirty="0">
                <a:ln w="18415" cmpd="sng">
                  <a:solidFill>
                    <a:srgbClr val="FFFFFF"/>
                  </a:solidFill>
                  <a:prstDash val="solid"/>
                </a:ln>
                <a:solidFill>
                  <a:srgbClr val="FFFFFF"/>
                </a:solidFill>
                <a:effectLst>
                  <a:outerShdw blurRad="63500" dir="3600000" algn="tl" rotWithShape="0">
                    <a:srgbClr val="000000">
                      <a:alpha val="70000"/>
                    </a:srgbClr>
                  </a:outerShdw>
                </a:effectLst>
              </a:rPr>
              <a:t>Charitable Causes and Activities</a:t>
            </a:r>
          </a:p>
          <a:p>
            <a:pPr algn="ctr"/>
            <a:endParaRPr lang="en-NZ"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Rounded Rectangle 7"/>
          <p:cNvSpPr/>
          <p:nvPr/>
        </p:nvSpPr>
        <p:spPr>
          <a:xfrm>
            <a:off x="5591945" y="2276872"/>
            <a:ext cx="1668225" cy="1872208"/>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16200000" scaled="0"/>
          </a:gra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NZ" sz="1600" b="1" dirty="0">
                <a:ln w="18415" cmpd="sng">
                  <a:solidFill>
                    <a:srgbClr val="FFFFFF"/>
                  </a:solidFill>
                  <a:prstDash val="solid"/>
                </a:ln>
                <a:solidFill>
                  <a:srgbClr val="FFFFFF"/>
                </a:solidFill>
                <a:effectLst>
                  <a:outerShdw blurRad="63500" dir="3600000" algn="tl" rotWithShape="0">
                    <a:srgbClr val="000000">
                      <a:alpha val="70000"/>
                    </a:srgbClr>
                  </a:outerShdw>
                </a:effectLst>
              </a:rPr>
              <a:t>TRUST looks after the money</a:t>
            </a:r>
          </a:p>
          <a:p>
            <a:pPr algn="ctr"/>
            <a:endParaRPr lang="en-NZ" sz="1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13" name="Straight Arrow Connector 12"/>
          <p:cNvCxnSpPr/>
          <p:nvPr/>
        </p:nvCxnSpPr>
        <p:spPr>
          <a:xfrm>
            <a:off x="3863752" y="3212976"/>
            <a:ext cx="1728192"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9" name="TextBox 28"/>
          <p:cNvSpPr txBox="1"/>
          <p:nvPr/>
        </p:nvSpPr>
        <p:spPr>
          <a:xfrm>
            <a:off x="3966233" y="2420889"/>
            <a:ext cx="1570967" cy="830997"/>
          </a:xfrm>
          <a:prstGeom prst="rect">
            <a:avLst/>
          </a:prstGeom>
          <a:noFill/>
        </p:spPr>
        <p:txBody>
          <a:bodyPr wrap="square" rtlCol="0">
            <a:spAutoFit/>
          </a:bodyPr>
          <a:lstStyle/>
          <a:p>
            <a:pPr algn="ctr"/>
            <a:r>
              <a:rPr lang="en-NZ" sz="1600" dirty="0">
                <a:solidFill>
                  <a:prstClr val="black"/>
                </a:solidFill>
                <a:latin typeface="Tahoma" panose="020B0604030504040204" pitchFamily="34" charset="0"/>
                <a:ea typeface="Tahoma" panose="020B0604030504040204" pitchFamily="34" charset="0"/>
                <a:cs typeface="Tahoma" panose="020B0604030504040204" pitchFamily="34" charset="0"/>
              </a:rPr>
              <a:t>DONATES </a:t>
            </a:r>
          </a:p>
          <a:p>
            <a:pPr algn="ctr"/>
            <a:r>
              <a:rPr lang="en-NZ" sz="1600" dirty="0">
                <a:solidFill>
                  <a:prstClr val="black"/>
                </a:solidFill>
                <a:latin typeface="Tahoma" panose="020B0604030504040204" pitchFamily="34" charset="0"/>
                <a:ea typeface="Tahoma" panose="020B0604030504040204" pitchFamily="34" charset="0"/>
                <a:cs typeface="Tahoma" panose="020B0604030504040204" pitchFamily="34" charset="0"/>
              </a:rPr>
              <a:t>the profits</a:t>
            </a:r>
          </a:p>
          <a:p>
            <a:pPr algn="ctr"/>
            <a:r>
              <a:rPr lang="en-NZ" sz="1600" dirty="0">
                <a:solidFill>
                  <a:prstClr val="black"/>
                </a:solidFill>
                <a:latin typeface="Tahoma" panose="020B0604030504040204" pitchFamily="34" charset="0"/>
                <a:ea typeface="Tahoma" panose="020B0604030504040204" pitchFamily="34" charset="0"/>
                <a:cs typeface="Tahoma" panose="020B0604030504040204" pitchFamily="34" charset="0"/>
              </a:rPr>
              <a:t> to the TRUST</a:t>
            </a:r>
          </a:p>
        </p:txBody>
      </p:sp>
      <p:cxnSp>
        <p:nvCxnSpPr>
          <p:cNvPr id="20" name="Straight Arrow Connector 19"/>
          <p:cNvCxnSpPr/>
          <p:nvPr/>
        </p:nvCxnSpPr>
        <p:spPr>
          <a:xfrm>
            <a:off x="7260170" y="3290716"/>
            <a:ext cx="1329967"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7" name="TextBox 16"/>
          <p:cNvSpPr txBox="1"/>
          <p:nvPr/>
        </p:nvSpPr>
        <p:spPr>
          <a:xfrm>
            <a:off x="7536160" y="2420889"/>
            <a:ext cx="1152128" cy="830997"/>
          </a:xfrm>
          <a:prstGeom prst="rect">
            <a:avLst/>
          </a:prstGeom>
          <a:noFill/>
        </p:spPr>
        <p:txBody>
          <a:bodyPr wrap="square" rtlCol="0">
            <a:spAutoFit/>
          </a:bodyPr>
          <a:lstStyle/>
          <a:p>
            <a:r>
              <a:rPr lang="en-NZ" sz="1600" dirty="0">
                <a:solidFill>
                  <a:prstClr val="black"/>
                </a:solidFill>
                <a:latin typeface="Tahoma" panose="020B0604030504040204" pitchFamily="34" charset="0"/>
                <a:ea typeface="Tahoma" panose="020B0604030504040204" pitchFamily="34" charset="0"/>
                <a:cs typeface="Tahoma" panose="020B0604030504040204" pitchFamily="34" charset="0"/>
              </a:rPr>
              <a:t>Trust makes Donations</a:t>
            </a:r>
          </a:p>
        </p:txBody>
      </p:sp>
      <p:sp>
        <p:nvSpPr>
          <p:cNvPr id="23" name="Slide Number Placeholder 22"/>
          <p:cNvSpPr>
            <a:spLocks noGrp="1"/>
          </p:cNvSpPr>
          <p:nvPr>
            <p:ph type="sldNum" sz="quarter" idx="12"/>
          </p:nvPr>
        </p:nvSpPr>
        <p:spPr/>
        <p:txBody>
          <a:bodyPr/>
          <a:lstStyle/>
          <a:p>
            <a:fld id="{1E5AB1B1-27D7-4732-A549-D7B8858B926D}" type="slidenum">
              <a:rPr lang="en-NZ" smtClean="0">
                <a:solidFill>
                  <a:prstClr val="black">
                    <a:tint val="75000"/>
                  </a:prstClr>
                </a:solidFill>
              </a:rPr>
              <a:pPr/>
              <a:t>23</a:t>
            </a:fld>
            <a:endParaRPr lang="en-NZ" dirty="0">
              <a:solidFill>
                <a:prstClr val="black">
                  <a:tint val="75000"/>
                </a:prstClr>
              </a:solidFill>
            </a:endParaRPr>
          </a:p>
        </p:txBody>
      </p:sp>
      <p:sp>
        <p:nvSpPr>
          <p:cNvPr id="4" name="TextBox 3"/>
          <p:cNvSpPr txBox="1"/>
          <p:nvPr/>
        </p:nvSpPr>
        <p:spPr>
          <a:xfrm>
            <a:off x="3251201" y="1529081"/>
            <a:ext cx="3472160" cy="584775"/>
          </a:xfrm>
          <a:prstGeom prst="rect">
            <a:avLst/>
          </a:prstGeom>
          <a:noFill/>
        </p:spPr>
        <p:txBody>
          <a:bodyPr wrap="square" rtlCol="0">
            <a:spAutoFit/>
          </a:bodyPr>
          <a:lstStyle/>
          <a:p>
            <a:pPr algn="ctr"/>
            <a:r>
              <a:rPr lang="en-NZ" sz="1600" dirty="0">
                <a:solidFill>
                  <a:srgbClr val="FF0000"/>
                </a:solidFill>
                <a:latin typeface="Tahoma" panose="020B0604030504040204" pitchFamily="34" charset="0"/>
                <a:ea typeface="Tahoma" panose="020B0604030504040204" pitchFamily="34" charset="0"/>
                <a:cs typeface="Tahoma" panose="020B0604030504040204" pitchFamily="34" charset="0"/>
              </a:rPr>
              <a:t>Donate all Club Profits to the Trust </a:t>
            </a:r>
          </a:p>
          <a:p>
            <a:pPr algn="ctr"/>
            <a:r>
              <a:rPr lang="en-NZ" sz="1600" dirty="0">
                <a:solidFill>
                  <a:srgbClr val="FF0000"/>
                </a:solidFill>
                <a:latin typeface="Tahoma" panose="020B0604030504040204" pitchFamily="34" charset="0"/>
                <a:ea typeface="Tahoma" panose="020B0604030504040204" pitchFamily="34" charset="0"/>
                <a:cs typeface="Tahoma" panose="020B0604030504040204" pitchFamily="34" charset="0"/>
              </a:rPr>
              <a:t>BEFORE the end of the year</a:t>
            </a:r>
            <a:endParaRPr lang="en-NZ"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2" name="Rounded Rectangle 11"/>
          <p:cNvSpPr/>
          <p:nvPr/>
        </p:nvSpPr>
        <p:spPr>
          <a:xfrm>
            <a:off x="5650528" y="5090828"/>
            <a:ext cx="1668225" cy="1632395"/>
          </a:xfrm>
          <a:prstGeom prst="roundRect">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NZ" sz="1600" b="1" dirty="0">
                <a:ln w="18415" cmpd="sng">
                  <a:solidFill>
                    <a:srgbClr val="FFFFFF"/>
                  </a:solidFill>
                  <a:prstDash val="solid"/>
                </a:ln>
                <a:solidFill>
                  <a:srgbClr val="FFFFFF"/>
                </a:solidFill>
                <a:effectLst>
                  <a:outerShdw blurRad="38100" dist="38100" dir="2700000" algn="tl">
                    <a:srgbClr val="000000">
                      <a:alpha val="43137"/>
                    </a:srgbClr>
                  </a:outerShdw>
                </a:effectLst>
              </a:rPr>
              <a:t>COMPANY runs projects</a:t>
            </a:r>
          </a:p>
          <a:p>
            <a:pPr algn="ctr"/>
            <a:endParaRPr lang="en-NZ" sz="1600" dirty="0">
              <a:ln w="18415" cmpd="sng">
                <a:solidFill>
                  <a:srgbClr val="FFFFFF"/>
                </a:solidFill>
                <a:prstDash val="solid"/>
              </a:ln>
              <a:solidFill>
                <a:srgbClr val="FFFFFF"/>
              </a:solidFill>
              <a:effectLst>
                <a:outerShdw blurRad="38100" dist="38100" dir="2700000" algn="tl">
                  <a:srgbClr val="000000">
                    <a:alpha val="43137"/>
                  </a:srgbClr>
                </a:outerShdw>
              </a:effectLst>
            </a:endParaRPr>
          </a:p>
        </p:txBody>
      </p:sp>
      <p:cxnSp>
        <p:nvCxnSpPr>
          <p:cNvPr id="10" name="Straight Arrow Connector 9"/>
          <p:cNvCxnSpPr/>
          <p:nvPr/>
        </p:nvCxnSpPr>
        <p:spPr>
          <a:xfrm>
            <a:off x="3863752" y="4055952"/>
            <a:ext cx="1902048" cy="109637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a:off x="2136943" y="3413156"/>
            <a:ext cx="17268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6426057" y="4193634"/>
            <a:ext cx="7150" cy="87491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1" name="TextBox 20"/>
          <p:cNvSpPr txBox="1"/>
          <p:nvPr/>
        </p:nvSpPr>
        <p:spPr>
          <a:xfrm>
            <a:off x="6801396" y="4380725"/>
            <a:ext cx="2825204" cy="646331"/>
          </a:xfrm>
          <a:prstGeom prst="rect">
            <a:avLst/>
          </a:prstGeom>
          <a:noFill/>
        </p:spPr>
        <p:txBody>
          <a:bodyPr wrap="square" rtlCol="0">
            <a:spAutoFit/>
          </a:bodyPr>
          <a:lstStyle/>
          <a:p>
            <a:r>
              <a:rPr lang="en-NZ" dirty="0">
                <a:solidFill>
                  <a:prstClr val="black"/>
                </a:solidFill>
                <a:latin typeface="Tahoma" panose="020B0604030504040204" pitchFamily="34" charset="0"/>
                <a:ea typeface="Tahoma" panose="020B0604030504040204" pitchFamily="34" charset="0"/>
                <a:cs typeface="Tahoma" panose="020B0604030504040204" pitchFamily="34" charset="0"/>
              </a:rPr>
              <a:t>DONATES the profits</a:t>
            </a:r>
          </a:p>
          <a:p>
            <a:r>
              <a:rPr lang="en-NZ" dirty="0">
                <a:solidFill>
                  <a:prstClr val="black"/>
                </a:solidFill>
                <a:latin typeface="Tahoma" panose="020B0604030504040204" pitchFamily="34" charset="0"/>
                <a:ea typeface="Tahoma" panose="020B0604030504040204" pitchFamily="34" charset="0"/>
                <a:cs typeface="Tahoma" panose="020B0604030504040204" pitchFamily="34" charset="0"/>
              </a:rPr>
              <a:t> to the TRUST</a:t>
            </a:r>
          </a:p>
        </p:txBody>
      </p:sp>
      <p:cxnSp>
        <p:nvCxnSpPr>
          <p:cNvPr id="25" name="Straight Connector 24"/>
          <p:cNvCxnSpPr/>
          <p:nvPr/>
        </p:nvCxnSpPr>
        <p:spPr>
          <a:xfrm flipV="1">
            <a:off x="2136943" y="2562131"/>
            <a:ext cx="1726809" cy="9053"/>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a:off x="1231900" y="4171357"/>
            <a:ext cx="94742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812799" y="4171357"/>
            <a:ext cx="2390695" cy="923330"/>
          </a:xfrm>
          <a:prstGeom prst="rect">
            <a:avLst/>
          </a:prstGeom>
          <a:noFill/>
        </p:spPr>
        <p:txBody>
          <a:bodyPr wrap="squar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Below line only for very large fundraising projects</a:t>
            </a:r>
            <a:endParaRPr lang="en-NZ"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1729879"/>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1E3741-61C2-4040-62AA-5A0C38DB6FB7}"/>
              </a:ext>
            </a:extLst>
          </p:cNvPr>
          <p:cNvSpPr>
            <a:spLocks noGrp="1"/>
          </p:cNvSpPr>
          <p:nvPr>
            <p:ph type="sldNum" sz="quarter" idx="12"/>
          </p:nvPr>
        </p:nvSpPr>
        <p:spPr/>
        <p:txBody>
          <a:bodyPr/>
          <a:lstStyle/>
          <a:p>
            <a:fld id="{1E5AB1B1-27D7-4732-A549-D7B8858B926D}" type="slidenum">
              <a:rPr lang="en-NZ" smtClean="0">
                <a:solidFill>
                  <a:prstClr val="black">
                    <a:tint val="75000"/>
                  </a:prstClr>
                </a:solidFill>
              </a:rPr>
              <a:pPr/>
              <a:t>24</a:t>
            </a:fld>
            <a:endParaRPr lang="en-NZ" dirty="0">
              <a:solidFill>
                <a:prstClr val="black">
                  <a:tint val="75000"/>
                </a:prstClr>
              </a:solidFill>
            </a:endParaRPr>
          </a:p>
        </p:txBody>
      </p:sp>
      <p:sp>
        <p:nvSpPr>
          <p:cNvPr id="4" name="TextBox 3">
            <a:extLst>
              <a:ext uri="{FF2B5EF4-FFF2-40B4-BE49-F238E27FC236}">
                <a16:creationId xmlns:a16="http://schemas.microsoft.com/office/drawing/2014/main" id="{0C7A62FC-8951-6C7D-634E-B5615934DD83}"/>
              </a:ext>
            </a:extLst>
          </p:cNvPr>
          <p:cNvSpPr txBox="1"/>
          <p:nvPr/>
        </p:nvSpPr>
        <p:spPr>
          <a:xfrm>
            <a:off x="335280" y="386080"/>
            <a:ext cx="10921999" cy="5539978"/>
          </a:xfrm>
          <a:prstGeom prst="rect">
            <a:avLst/>
          </a:prstGeom>
          <a:noFill/>
        </p:spPr>
        <p:txBody>
          <a:bodyPr wrap="square">
            <a:spAutoFit/>
          </a:bodyPr>
          <a:lstStyle/>
          <a:p>
            <a:pPr algn="ctr">
              <a:defRPr/>
            </a:pPr>
            <a:r>
              <a:rPr lang="en-US" sz="32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Governance of your Rotary Club </a:t>
            </a:r>
          </a:p>
          <a:p>
            <a:pPr algn="ctr">
              <a:spcBef>
                <a:spcPts val="600"/>
              </a:spcBef>
              <a:spcAft>
                <a:spcPts val="600"/>
              </a:spcAft>
              <a:defRPr/>
            </a:pPr>
            <a:r>
              <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by the Board and its Officers</a:t>
            </a:r>
          </a:p>
          <a:p>
            <a:pPr algn="ctr">
              <a:defRPr/>
            </a:pPr>
            <a:r>
              <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on behalf of your members</a:t>
            </a:r>
          </a:p>
          <a:p>
            <a:pPr marL="457200" indent="-457200">
              <a:buFont typeface="Wingdings" panose="05000000000000000000" pitchFamily="2" charset="2"/>
              <a:buChar char="§"/>
              <a:defRPr/>
            </a:pPr>
            <a:endPar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endParaRPr>
          </a:p>
          <a:p>
            <a:pPr algn="ctr">
              <a:defRPr/>
            </a:pPr>
            <a:r>
              <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Reflections? </a:t>
            </a:r>
          </a:p>
          <a:p>
            <a:pPr algn="ctr">
              <a:defRPr/>
            </a:pPr>
            <a:endPar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endParaRPr>
          </a:p>
          <a:p>
            <a:pPr algn="ctr">
              <a:defRPr/>
            </a:pPr>
            <a:r>
              <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Questions?</a:t>
            </a:r>
          </a:p>
          <a:p>
            <a:pPr marL="457200" indent="-457200">
              <a:buFont typeface="Wingdings" panose="05000000000000000000" pitchFamily="2" charset="2"/>
              <a:buChar char="§"/>
              <a:defRPr/>
            </a:pPr>
            <a:endPar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endParaRPr>
          </a:p>
          <a:p>
            <a:pPr algn="ctr">
              <a:defRPr/>
            </a:pPr>
            <a:r>
              <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rPr>
              <a:t>Follow-up with your Boards</a:t>
            </a:r>
          </a:p>
          <a:p>
            <a:pPr algn="ctr">
              <a:defRPr/>
            </a:pPr>
            <a:endParaRPr 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sym typeface="Arial"/>
            </a:endParaRPr>
          </a:p>
          <a:p>
            <a:pPr algn="ctr">
              <a:defRPr/>
            </a:pP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rPr>
              <a:t>We are available to discuss and support you with your issues and queries</a:t>
            </a:r>
          </a:p>
          <a:p>
            <a:pPr algn="ctr">
              <a:defRPr/>
            </a:pP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rPr>
              <a:t>Helen Algar - </a:t>
            </a: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hlinkClick r:id="rId2"/>
              </a:rPr>
              <a:t>helen@algar.co.nz</a:t>
            </a: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rPr>
              <a:t> Adrian Gregory - </a:t>
            </a: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hlinkClick r:id="rId3"/>
              </a:rPr>
              <a:t>adrian@helix4consult.co.nz</a:t>
            </a: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rPr>
              <a:t> </a:t>
            </a:r>
          </a:p>
          <a:p>
            <a:pPr algn="ctr">
              <a:defRPr/>
            </a:pP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rPr>
              <a:t>Graham Evans - </a:t>
            </a: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hlinkClick r:id="rId4"/>
              </a:rPr>
              <a:t>graham@breakerbay.co.nz</a:t>
            </a: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rPr>
              <a:t> Linda Wellington -  </a:t>
            </a:r>
            <a:r>
              <a:rPr lang="en-US" sz="2000" kern="0" dirty="0" err="1">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hlinkClick r:id="rId5"/>
              </a:rPr>
              <a:t>lindaw@waterford.co.nzp</a:t>
            </a:r>
            <a:r>
              <a:rPr lang="en-US" sz="2000" kern="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Arial"/>
              </a:rPr>
              <a:t> </a:t>
            </a:r>
          </a:p>
        </p:txBody>
      </p:sp>
    </p:spTree>
    <p:extLst>
      <p:ext uri="{BB962C8B-B14F-4D97-AF65-F5344CB8AC3E}">
        <p14:creationId xmlns:p14="http://schemas.microsoft.com/office/powerpoint/2010/main" val="2247037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958607" y="348547"/>
            <a:ext cx="9144000" cy="748733"/>
          </a:xfrm>
          <a:prstGeom prst="rect">
            <a:avLst/>
          </a:prstGeom>
          <a:noFill/>
          <a:ln>
            <a:noFill/>
          </a:ln>
        </p:spPr>
        <p:txBody>
          <a:bodyPr lIns="90000" tIns="46800" rIns="90000" bIns="46800"/>
          <a:lstStyle/>
          <a:p>
            <a:pPr algn="ctr">
              <a:defRPr/>
            </a:pPr>
            <a:r>
              <a:rPr lang="en-US" sz="4000" b="1" kern="0" dirty="0">
                <a:solidFill>
                  <a:srgbClr val="002060"/>
                </a:solidFill>
                <a:latin typeface="+mj-lt"/>
                <a:ea typeface="ヒラギノ角ゴ Pro W3" pitchFamily="-110" charset="-128"/>
                <a:cs typeface="Segoe UI" panose="020B0502040204020203" pitchFamily="34" charset="0"/>
                <a:sym typeface="Arial"/>
              </a:rPr>
              <a:t>What is a Rotary Club?</a:t>
            </a:r>
          </a:p>
        </p:txBody>
      </p:sp>
      <p:sp>
        <p:nvSpPr>
          <p:cNvPr id="2" name="Rectangle 1">
            <a:extLst>
              <a:ext uri="{FF2B5EF4-FFF2-40B4-BE49-F238E27FC236}">
                <a16:creationId xmlns:a16="http://schemas.microsoft.com/office/drawing/2014/main" id="{2FEBC5B8-B907-476B-B527-191D35C2A6E3}"/>
              </a:ext>
            </a:extLst>
          </p:cNvPr>
          <p:cNvSpPr/>
          <p:nvPr/>
        </p:nvSpPr>
        <p:spPr>
          <a:xfrm>
            <a:off x="1229360" y="1097280"/>
            <a:ext cx="10119360" cy="5539978"/>
          </a:xfrm>
          <a:prstGeom prst="rect">
            <a:avLst/>
          </a:prstGeom>
        </p:spPr>
        <p:txBody>
          <a:bodyPr wrap="square">
            <a:spAutoFit/>
          </a:bodyPr>
          <a:lstStyle/>
          <a:p>
            <a:pPr>
              <a:spcBef>
                <a:spcPts val="600"/>
              </a:spcBef>
              <a:spcAft>
                <a:spcPts val="600"/>
              </a:spcAft>
              <a:defRPr/>
            </a:pPr>
            <a:r>
              <a:rPr lang="en-US" sz="2400" b="1" kern="0" dirty="0">
                <a:solidFill>
                  <a:srgbClr val="002060"/>
                </a:solidFill>
                <a:ea typeface="ヒラギノ角ゴ Pro W3" pitchFamily="-110" charset="-128"/>
                <a:cs typeface="Segoe UI" panose="020B0502040204020203" pitchFamily="34" charset="0"/>
                <a:sym typeface="Arial"/>
              </a:rPr>
              <a:t>A Rotary Club is:</a:t>
            </a:r>
          </a:p>
          <a:p>
            <a:pPr marL="457200" indent="-457200">
              <a:spcBef>
                <a:spcPts val="600"/>
              </a:spcBef>
              <a:spcAft>
                <a:spcPts val="600"/>
              </a:spcAft>
              <a:buFont typeface="Wingdings" panose="05000000000000000000" pitchFamily="2" charset="2"/>
              <a:buChar char="§"/>
              <a:defRPr/>
            </a:pPr>
            <a:r>
              <a:rPr lang="en-US" sz="2400" kern="0" dirty="0">
                <a:solidFill>
                  <a:srgbClr val="002060"/>
                </a:solidFill>
                <a:ea typeface="ヒラギノ角ゴ Pro W3" pitchFamily="-110" charset="-128"/>
                <a:cs typeface="Segoe UI" panose="020B0502040204020203" pitchFamily="34" charset="0"/>
                <a:sym typeface="Arial"/>
              </a:rPr>
              <a:t>a statutorily independent entity</a:t>
            </a:r>
          </a:p>
          <a:p>
            <a:pPr marL="457200" indent="-457200">
              <a:spcBef>
                <a:spcPts val="600"/>
              </a:spcBef>
              <a:spcAft>
                <a:spcPts val="600"/>
              </a:spcAft>
              <a:buFont typeface="Wingdings" panose="05000000000000000000" pitchFamily="2" charset="2"/>
              <a:buChar char="§"/>
              <a:defRPr/>
            </a:pPr>
            <a:r>
              <a:rPr lang="en-US" sz="2400" kern="0" dirty="0">
                <a:solidFill>
                  <a:srgbClr val="002060"/>
                </a:solidFill>
                <a:ea typeface="ヒラギノ角ゴ Pro W3" pitchFamily="-110" charset="-128"/>
                <a:cs typeface="Segoe UI" panose="020B0502040204020203" pitchFamily="34" charset="0"/>
                <a:sym typeface="Arial"/>
              </a:rPr>
              <a:t>an Incorporated Society, subject to:</a:t>
            </a:r>
          </a:p>
          <a:p>
            <a:pPr lvl="1">
              <a:spcBef>
                <a:spcPts val="600"/>
              </a:spcBef>
              <a:spcAft>
                <a:spcPts val="600"/>
              </a:spcAft>
              <a:defRPr/>
            </a:pPr>
            <a:r>
              <a:rPr lang="en-US" sz="2400" kern="0" dirty="0">
                <a:solidFill>
                  <a:srgbClr val="002060"/>
                </a:solidFill>
                <a:ea typeface="ヒラギノ角ゴ Pro W3" pitchFamily="-110" charset="-128"/>
                <a:cs typeface="Segoe UI" panose="020B0502040204020203" pitchFamily="34" charset="0"/>
                <a:sym typeface="Arial"/>
              </a:rPr>
              <a:t>- Incorporated Societies Act 2022</a:t>
            </a:r>
          </a:p>
          <a:p>
            <a:pPr lvl="1">
              <a:spcBef>
                <a:spcPts val="600"/>
              </a:spcBef>
              <a:spcAft>
                <a:spcPts val="600"/>
              </a:spcAft>
              <a:defRPr/>
            </a:pPr>
            <a:r>
              <a:rPr lang="en-US" sz="2400" kern="0" dirty="0">
                <a:solidFill>
                  <a:srgbClr val="002060"/>
                </a:solidFill>
                <a:ea typeface="ヒラギノ角ゴ Pro W3" pitchFamily="-110" charset="-128"/>
                <a:cs typeface="Segoe UI" panose="020B0502040204020203" pitchFamily="34" charset="0"/>
                <a:sym typeface="Arial"/>
              </a:rPr>
              <a:t>- Income Tax Act, and, and …</a:t>
            </a:r>
          </a:p>
          <a:p>
            <a:pPr marL="457200" indent="-457200">
              <a:spcBef>
                <a:spcPts val="600"/>
              </a:spcBef>
              <a:spcAft>
                <a:spcPts val="600"/>
              </a:spcAft>
              <a:buFont typeface="Wingdings" panose="05000000000000000000" pitchFamily="2" charset="2"/>
              <a:buChar char="§"/>
              <a:defRPr/>
            </a:pPr>
            <a:r>
              <a:rPr lang="en-US" sz="2400" kern="0" dirty="0">
                <a:solidFill>
                  <a:srgbClr val="002060"/>
                </a:solidFill>
                <a:ea typeface="ヒラギノ角ゴ Pro W3" pitchFamily="-110" charset="-128"/>
                <a:cs typeface="Segoe UI" panose="020B0502040204020203" pitchFamily="34" charset="0"/>
                <a:sym typeface="Arial"/>
              </a:rPr>
              <a:t>a member of the Rotary District</a:t>
            </a:r>
          </a:p>
          <a:p>
            <a:pPr lvl="1">
              <a:spcBef>
                <a:spcPts val="600"/>
              </a:spcBef>
              <a:spcAft>
                <a:spcPts val="600"/>
              </a:spcAft>
              <a:defRPr/>
            </a:pPr>
            <a:r>
              <a:rPr lang="en-US" sz="2400" kern="0" dirty="0">
                <a:solidFill>
                  <a:srgbClr val="002060"/>
                </a:solidFill>
                <a:ea typeface="ヒラギノ角ゴ Pro W3" pitchFamily="-110" charset="-128"/>
                <a:cs typeface="Segoe UI" panose="020B0502040204020203" pitchFamily="34" charset="0"/>
                <a:sym typeface="Arial"/>
              </a:rPr>
              <a:t>- subject to District rules and obligations </a:t>
            </a:r>
          </a:p>
          <a:p>
            <a:pPr marL="457200" indent="-457200">
              <a:spcBef>
                <a:spcPts val="600"/>
              </a:spcBef>
              <a:spcAft>
                <a:spcPts val="600"/>
              </a:spcAft>
              <a:buFont typeface="Arial" panose="020B0604020202020204" pitchFamily="34" charset="0"/>
              <a:buChar char="•"/>
              <a:defRPr/>
            </a:pPr>
            <a:r>
              <a:rPr lang="en-US" sz="2400" kern="0" dirty="0">
                <a:solidFill>
                  <a:srgbClr val="002060"/>
                </a:solidFill>
                <a:ea typeface="ヒラギノ角ゴ Pro W3" pitchFamily="-110" charset="-128"/>
                <a:cs typeface="Segoe UI" panose="020B0502040204020203" pitchFamily="34" charset="0"/>
                <a:sym typeface="Arial"/>
              </a:rPr>
              <a:t>a member of Rotary International </a:t>
            </a:r>
          </a:p>
          <a:p>
            <a:pPr lvl="1">
              <a:spcBef>
                <a:spcPts val="600"/>
              </a:spcBef>
              <a:spcAft>
                <a:spcPts val="600"/>
              </a:spcAft>
              <a:defRPr/>
            </a:pPr>
            <a:r>
              <a:rPr lang="en-US" sz="2400" kern="0" dirty="0">
                <a:solidFill>
                  <a:srgbClr val="002060"/>
                </a:solidFill>
                <a:ea typeface="ヒラギノ角ゴ Pro W3" pitchFamily="-110" charset="-128"/>
                <a:cs typeface="Segoe UI" panose="020B0502040204020203" pitchFamily="34" charset="0"/>
                <a:sym typeface="Arial"/>
              </a:rPr>
              <a:t>- subject to the Standard Rotary Club Constitution (NZ) </a:t>
            </a:r>
            <a:r>
              <a:rPr lang="en-US" sz="2400" i="1" kern="0" dirty="0">
                <a:solidFill>
                  <a:srgbClr val="002060"/>
                </a:solidFill>
                <a:ea typeface="ヒラギノ角ゴ Pro W3" pitchFamily="-110" charset="-128"/>
                <a:cs typeface="Segoe UI" panose="020B0502040204020203" pitchFamily="34" charset="0"/>
                <a:sym typeface="Arial"/>
              </a:rPr>
              <a:t>and  </a:t>
            </a:r>
            <a:r>
              <a:rPr lang="en-US" sz="2400" kern="0" dirty="0">
                <a:solidFill>
                  <a:srgbClr val="002060"/>
                </a:solidFill>
                <a:ea typeface="ヒラギノ角ゴ Pro W3" pitchFamily="-110" charset="-128"/>
                <a:cs typeface="Segoe UI" panose="020B0502040204020203" pitchFamily="34" charset="0"/>
                <a:sym typeface="Arial"/>
              </a:rPr>
              <a:t>RI Rules (‘00s of them)</a:t>
            </a:r>
          </a:p>
          <a:p>
            <a:pPr marL="457200" lvl="2" indent="-457200">
              <a:spcBef>
                <a:spcPts val="600"/>
              </a:spcBef>
              <a:spcAft>
                <a:spcPts val="600"/>
              </a:spcAft>
              <a:buFont typeface="Arial" panose="020B0604020202020204" pitchFamily="34" charset="0"/>
              <a:buChar char="•"/>
              <a:defRPr/>
            </a:pPr>
            <a:r>
              <a:rPr lang="en-US" sz="2400" kern="0" dirty="0">
                <a:solidFill>
                  <a:srgbClr val="002060"/>
                </a:solidFill>
                <a:ea typeface="ヒラギノ角ゴ Pro W3" pitchFamily="-110" charset="-128"/>
                <a:cs typeface="Segoe UI" panose="020B0502040204020203" pitchFamily="34" charset="0"/>
                <a:sym typeface="Arial"/>
              </a:rPr>
              <a:t>IT IS NOT a Charitable Trust - which is </a:t>
            </a:r>
            <a:r>
              <a:rPr lang="en-US" sz="2400" i="1" u="sng" kern="0" dirty="0">
                <a:solidFill>
                  <a:srgbClr val="002060"/>
                </a:solidFill>
                <a:ea typeface="ヒラギノ角ゴ Pro W3" pitchFamily="-110" charset="-128"/>
                <a:cs typeface="Segoe UI" panose="020B0502040204020203" pitchFamily="34" charset="0"/>
                <a:sym typeface="Arial"/>
              </a:rPr>
              <a:t>a legally separate entity</a:t>
            </a:r>
          </a:p>
        </p:txBody>
      </p:sp>
      <p:sp>
        <p:nvSpPr>
          <p:cNvPr id="3" name="Slide Number Placeholder 2">
            <a:extLst>
              <a:ext uri="{FF2B5EF4-FFF2-40B4-BE49-F238E27FC236}">
                <a16:creationId xmlns:a16="http://schemas.microsoft.com/office/drawing/2014/main" id="{15DE6457-1AB2-D390-E69C-0632F215510E}"/>
              </a:ext>
            </a:extLst>
          </p:cNvPr>
          <p:cNvSpPr>
            <a:spLocks noGrp="1"/>
          </p:cNvSpPr>
          <p:nvPr>
            <p:ph type="sldNum" sz="quarter" idx="12"/>
          </p:nvPr>
        </p:nvSpPr>
        <p:spPr/>
        <p:txBody>
          <a:bodyPr/>
          <a:lstStyle/>
          <a:p>
            <a:endParaRPr lang="en-NZ" dirty="0"/>
          </a:p>
        </p:txBody>
      </p:sp>
    </p:spTree>
    <p:extLst>
      <p:ext uri="{BB962C8B-B14F-4D97-AF65-F5344CB8AC3E}">
        <p14:creationId xmlns:p14="http://schemas.microsoft.com/office/powerpoint/2010/main" val="269458801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1148080" y="293481"/>
            <a:ext cx="9652000" cy="769053"/>
          </a:xfrm>
          <a:prstGeom prst="rect">
            <a:avLst/>
          </a:prstGeom>
          <a:noFill/>
          <a:ln>
            <a:noFill/>
          </a:ln>
        </p:spPr>
        <p:txBody>
          <a:bodyPr lIns="90000" tIns="46800" rIns="90000" bIns="46800"/>
          <a:lstStyle/>
          <a:p>
            <a:pPr algn="ctr">
              <a:defRPr/>
            </a:pPr>
            <a:r>
              <a:rPr lang="en-US" sz="3200" b="1" kern="0" dirty="0">
                <a:solidFill>
                  <a:srgbClr val="002060"/>
                </a:solidFill>
                <a:latin typeface="+mj-lt"/>
                <a:ea typeface="ヒラギノ角ゴ Pro W3" pitchFamily="-110" charset="-128"/>
                <a:cs typeface="Segoe UI" panose="020B0502040204020203" pitchFamily="34" charset="0"/>
                <a:sym typeface="Arial"/>
              </a:rPr>
              <a:t>Governance roles in Rotary – Board members</a:t>
            </a:r>
          </a:p>
        </p:txBody>
      </p:sp>
      <p:sp>
        <p:nvSpPr>
          <p:cNvPr id="2" name="Rectangle 1">
            <a:extLst>
              <a:ext uri="{FF2B5EF4-FFF2-40B4-BE49-F238E27FC236}">
                <a16:creationId xmlns:a16="http://schemas.microsoft.com/office/drawing/2014/main" id="{2FEBC5B8-B907-476B-B527-191D35C2A6E3}"/>
              </a:ext>
            </a:extLst>
          </p:cNvPr>
          <p:cNvSpPr/>
          <p:nvPr/>
        </p:nvSpPr>
        <p:spPr>
          <a:xfrm>
            <a:off x="1300480" y="917912"/>
            <a:ext cx="9631679" cy="5632311"/>
          </a:xfrm>
          <a:prstGeom prst="rect">
            <a:avLst/>
          </a:prstGeom>
        </p:spPr>
        <p:txBody>
          <a:bodyPr wrap="square">
            <a:spAutoFit/>
          </a:bodyPr>
          <a:lstStyle/>
          <a:p>
            <a:pPr>
              <a:defRPr/>
            </a:pPr>
            <a:r>
              <a:rPr lang="en-US" sz="2400" b="1" kern="0" dirty="0">
                <a:solidFill>
                  <a:srgbClr val="002060"/>
                </a:solidFill>
                <a:ea typeface="ヒラギノ角ゴ Pro W3" pitchFamily="-110" charset="-128"/>
                <a:cs typeface="Segoe UI" panose="020B0502040204020203" pitchFamily="34" charset="0"/>
                <a:sym typeface="Arial"/>
              </a:rPr>
              <a:t>Club </a:t>
            </a:r>
          </a:p>
          <a:p>
            <a:pPr>
              <a:defRPr/>
            </a:pPr>
            <a:r>
              <a:rPr lang="en-US" sz="2400" kern="0" dirty="0">
                <a:solidFill>
                  <a:srgbClr val="002060"/>
                </a:solidFill>
                <a:ea typeface="ヒラギノ角ゴ Pro W3" pitchFamily="-110" charset="-128"/>
                <a:cs typeface="Segoe UI" panose="020B0502040204020203" pitchFamily="34" charset="0"/>
                <a:sym typeface="Arial"/>
              </a:rPr>
              <a:t>President = Chair, </a:t>
            </a:r>
            <a:r>
              <a:rPr lang="en-US" sz="2400" i="1" kern="0" dirty="0">
                <a:solidFill>
                  <a:srgbClr val="002060"/>
                </a:solidFill>
                <a:ea typeface="ヒラギノ角ゴ Pro W3" pitchFamily="-110" charset="-128"/>
                <a:cs typeface="Segoe UI" panose="020B0502040204020203" pitchFamily="34" charset="0"/>
                <a:sym typeface="Arial"/>
              </a:rPr>
              <a:t>leads </a:t>
            </a:r>
            <a:r>
              <a:rPr lang="en-US" sz="2400" kern="0" dirty="0">
                <a:solidFill>
                  <a:srgbClr val="002060"/>
                </a:solidFill>
                <a:ea typeface="ヒラギノ角ゴ Pro W3" pitchFamily="-110" charset="-128"/>
                <a:cs typeface="Segoe UI" panose="020B0502040204020203" pitchFamily="34" charset="0"/>
                <a:sym typeface="Arial"/>
              </a:rPr>
              <a:t>the Board </a:t>
            </a:r>
          </a:p>
          <a:p>
            <a:pPr>
              <a:defRPr/>
            </a:pPr>
            <a:r>
              <a:rPr lang="en-US" sz="2400" kern="0" dirty="0">
                <a:solidFill>
                  <a:srgbClr val="002060"/>
                </a:solidFill>
                <a:ea typeface="ヒラギノ角ゴ Pro W3" pitchFamily="-110" charset="-128"/>
                <a:cs typeface="Segoe UI" panose="020B0502040204020203" pitchFamily="34" charset="0"/>
                <a:sym typeface="Arial"/>
              </a:rPr>
              <a:t>Other Board members…</a:t>
            </a:r>
          </a:p>
          <a:p>
            <a:pPr>
              <a:defRPr/>
            </a:pPr>
            <a:r>
              <a:rPr lang="en-US" sz="2400" kern="0" dirty="0">
                <a:solidFill>
                  <a:srgbClr val="002060"/>
                </a:solidFill>
                <a:ea typeface="ヒラギノ角ゴ Pro W3" pitchFamily="-110" charset="-128"/>
                <a:cs typeface="Segoe UI" panose="020B0502040204020203" pitchFamily="34" charset="0"/>
                <a:sym typeface="Arial"/>
              </a:rPr>
              <a:t>Officers – Chair, Secretary, Treasurer </a:t>
            </a:r>
            <a:r>
              <a:rPr lang="en-US" sz="2400" i="1" kern="0" dirty="0">
                <a:solidFill>
                  <a:srgbClr val="002060"/>
                </a:solidFill>
                <a:ea typeface="ヒラギノ角ゴ Pro W3" pitchFamily="-110" charset="-128"/>
                <a:cs typeface="Segoe UI" panose="020B0502040204020203" pitchFamily="34" charset="0"/>
                <a:sym typeface="Arial"/>
              </a:rPr>
              <a:t>and </a:t>
            </a:r>
            <a:r>
              <a:rPr lang="en-US" sz="2400" kern="0" dirty="0">
                <a:solidFill>
                  <a:srgbClr val="002060"/>
                </a:solidFill>
                <a:ea typeface="ヒラギノ角ゴ Pro W3" pitchFamily="-110" charset="-128"/>
                <a:cs typeface="Segoe UI" panose="020B0502040204020203" pitchFamily="34" charset="0"/>
                <a:sym typeface="Arial"/>
              </a:rPr>
              <a:t>, under the Act, potentially others who may be held accountable by the Registrar </a:t>
            </a:r>
          </a:p>
          <a:p>
            <a:pPr>
              <a:defRPr/>
            </a:pPr>
            <a:endParaRPr lang="en-US" sz="2400" b="1" kern="0" dirty="0">
              <a:solidFill>
                <a:srgbClr val="002060"/>
              </a:solidFill>
              <a:ea typeface="ヒラギノ角ゴ Pro W3" pitchFamily="-110" charset="-128"/>
              <a:cs typeface="Segoe UI" panose="020B0502040204020203" pitchFamily="34" charset="0"/>
              <a:sym typeface="Arial"/>
            </a:endParaRPr>
          </a:p>
          <a:p>
            <a:pPr>
              <a:defRPr/>
            </a:pPr>
            <a:r>
              <a:rPr lang="en-US" sz="2400" b="1" kern="0" dirty="0">
                <a:solidFill>
                  <a:srgbClr val="002060"/>
                </a:solidFill>
                <a:ea typeface="ヒラギノ角ゴ Pro W3" pitchFamily="-110" charset="-128"/>
                <a:cs typeface="Segoe UI" panose="020B0502040204020203" pitchFamily="34" charset="0"/>
                <a:sym typeface="Arial"/>
              </a:rPr>
              <a:t>District*</a:t>
            </a:r>
          </a:p>
          <a:p>
            <a:pPr>
              <a:defRPr/>
            </a:pPr>
            <a:r>
              <a:rPr lang="en-US" sz="2400" kern="0" dirty="0">
                <a:solidFill>
                  <a:srgbClr val="002060"/>
                </a:solidFill>
                <a:ea typeface="ヒラギノ角ゴ Pro W3" pitchFamily="-110" charset="-128"/>
                <a:cs typeface="Segoe UI" panose="020B0502040204020203" pitchFamily="34" charset="0"/>
                <a:sym typeface="Arial"/>
              </a:rPr>
              <a:t>District Governor = Chair of the Board</a:t>
            </a:r>
          </a:p>
          <a:p>
            <a:pPr>
              <a:defRPr/>
            </a:pPr>
            <a:r>
              <a:rPr lang="en-US" sz="2400" kern="0" dirty="0">
                <a:solidFill>
                  <a:srgbClr val="002060"/>
                </a:solidFill>
                <a:ea typeface="ヒラギノ角ゴ Pro W3" pitchFamily="-110" charset="-128"/>
                <a:cs typeface="Segoe UI" panose="020B0502040204020203" pitchFamily="34" charset="0"/>
                <a:sym typeface="Arial"/>
              </a:rPr>
              <a:t>Other Board members (as defined by the District Constitution) </a:t>
            </a:r>
          </a:p>
          <a:p>
            <a:pPr>
              <a:defRPr/>
            </a:pPr>
            <a:r>
              <a:rPr lang="en-US" sz="2400" kern="0" dirty="0">
                <a:solidFill>
                  <a:srgbClr val="002060"/>
                </a:solidFill>
                <a:ea typeface="ヒラギノ角ゴ Pro W3" pitchFamily="-110" charset="-128"/>
                <a:cs typeface="Segoe UI" panose="020B0502040204020203" pitchFamily="34" charset="0"/>
                <a:sym typeface="Arial"/>
              </a:rPr>
              <a:t>Officers – Chair, Secretary, Treasurer</a:t>
            </a:r>
          </a:p>
          <a:p>
            <a:pPr marL="342900" indent="-342900">
              <a:buFont typeface="Arial" panose="020B0604020202020204" pitchFamily="34" charset="0"/>
              <a:buChar char="•"/>
              <a:defRPr/>
            </a:pPr>
            <a:r>
              <a:rPr lang="en-US" sz="2400" kern="0" dirty="0">
                <a:solidFill>
                  <a:srgbClr val="002060"/>
                </a:solidFill>
                <a:ea typeface="ヒラギノ角ゴ Pro W3" pitchFamily="-110" charset="-128"/>
                <a:cs typeface="Segoe UI" panose="020B0502040204020203" pitchFamily="34" charset="0"/>
                <a:sym typeface="Arial"/>
              </a:rPr>
              <a:t>The Rotary Clubs in the District are Members of the District </a:t>
            </a:r>
          </a:p>
          <a:p>
            <a:pPr>
              <a:defRPr/>
            </a:pPr>
            <a:r>
              <a:rPr lang="en-US" sz="2400" kern="0" dirty="0">
                <a:solidFill>
                  <a:srgbClr val="002060"/>
                </a:solidFill>
                <a:ea typeface="ヒラギノ角ゴ Pro W3" pitchFamily="-110" charset="-128"/>
                <a:cs typeface="Segoe UI" panose="020B0502040204020203" pitchFamily="34" charset="0"/>
                <a:sym typeface="Arial"/>
              </a:rPr>
              <a:t>(Club members are not members of the District)</a:t>
            </a:r>
          </a:p>
          <a:p>
            <a:pPr>
              <a:defRPr/>
            </a:pPr>
            <a:endParaRPr lang="en-US" sz="2400" b="1" kern="0" dirty="0">
              <a:solidFill>
                <a:srgbClr val="002060"/>
              </a:solidFill>
              <a:ea typeface="ヒラギノ角ゴ Pro W3" pitchFamily="-110" charset="-128"/>
              <a:cs typeface="Segoe UI" panose="020B0502040204020203" pitchFamily="34" charset="0"/>
              <a:sym typeface="Arial"/>
            </a:endParaRPr>
          </a:p>
          <a:p>
            <a:pPr>
              <a:defRPr/>
            </a:pPr>
            <a:r>
              <a:rPr lang="en-US" sz="2400" b="1" kern="0" dirty="0">
                <a:solidFill>
                  <a:srgbClr val="002060"/>
                </a:solidFill>
                <a:ea typeface="ヒラギノ角ゴ Pro W3" pitchFamily="-110" charset="-128"/>
                <a:cs typeface="Segoe UI" panose="020B0502040204020203" pitchFamily="34" charset="0"/>
                <a:sym typeface="Arial"/>
              </a:rPr>
              <a:t>All ‘officers’ must consent to be officers and </a:t>
            </a:r>
            <a:r>
              <a:rPr lang="en-US" sz="2400" b="1" i="1" kern="0" dirty="0">
                <a:solidFill>
                  <a:srgbClr val="002060"/>
                </a:solidFill>
                <a:ea typeface="ヒラギノ角ゴ Pro W3" pitchFamily="-110" charset="-128"/>
                <a:cs typeface="Segoe UI" panose="020B0502040204020203" pitchFamily="34" charset="0"/>
                <a:sym typeface="Arial"/>
              </a:rPr>
              <a:t>must </a:t>
            </a:r>
            <a:r>
              <a:rPr lang="en-US" sz="2400" b="1" kern="0" dirty="0">
                <a:solidFill>
                  <a:srgbClr val="002060"/>
                </a:solidFill>
                <a:ea typeface="ヒラギノ角ゴ Pro W3" pitchFamily="-110" charset="-128"/>
                <a:cs typeface="Segoe UI" panose="020B0502040204020203" pitchFamily="34" charset="0"/>
                <a:sym typeface="Arial"/>
              </a:rPr>
              <a:t>be registered with the IS Registrar </a:t>
            </a:r>
            <a:r>
              <a:rPr lang="en-US" sz="2000" kern="0" dirty="0">
                <a:solidFill>
                  <a:srgbClr val="FF0000"/>
                </a:solidFill>
                <a:ea typeface="ヒラギノ角ゴ Pro W3" pitchFamily="-110" charset="-128"/>
                <a:cs typeface="Segoe UI" panose="020B0502040204020203" pitchFamily="34" charset="0"/>
                <a:sym typeface="Arial"/>
              </a:rPr>
              <a:t>($$$ penalties if they aren’t!)</a:t>
            </a:r>
          </a:p>
        </p:txBody>
      </p:sp>
      <p:sp>
        <p:nvSpPr>
          <p:cNvPr id="3" name="Slide Number Placeholder 2">
            <a:extLst>
              <a:ext uri="{FF2B5EF4-FFF2-40B4-BE49-F238E27FC236}">
                <a16:creationId xmlns:a16="http://schemas.microsoft.com/office/drawing/2014/main" id="{6CD5570B-AA80-166E-D507-F0031E41A397}"/>
              </a:ext>
            </a:extLst>
          </p:cNvPr>
          <p:cNvSpPr>
            <a:spLocks noGrp="1"/>
          </p:cNvSpPr>
          <p:nvPr>
            <p:ph type="sldNum" sz="quarter" idx="12"/>
          </p:nvPr>
        </p:nvSpPr>
        <p:spPr/>
        <p:txBody>
          <a:bodyPr/>
          <a:lstStyle/>
          <a:p>
            <a:fld id="{046BB6E3-0A7F-4EC2-A40F-2B9EBEC1B7CB}" type="slidenum">
              <a:rPr lang="en-NZ" smtClean="0"/>
              <a:t>4</a:t>
            </a:fld>
            <a:endParaRPr lang="en-NZ"/>
          </a:p>
        </p:txBody>
      </p:sp>
    </p:spTree>
    <p:extLst>
      <p:ext uri="{BB962C8B-B14F-4D97-AF65-F5344CB8AC3E}">
        <p14:creationId xmlns:p14="http://schemas.microsoft.com/office/powerpoint/2010/main" val="229927388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cs typeface="Segoe UI" panose="020B0502040204020203" pitchFamily="34" charset="0"/>
              </a:rPr>
              <a:t>Penalties under IS Regulations 2023</a:t>
            </a:r>
            <a:endParaRPr lang="en-NZ" dirty="0">
              <a:solidFill>
                <a:srgbClr val="0070C0"/>
              </a:solidFill>
              <a:cs typeface="Segoe UI" panose="020B0502040204020203" pitchFamily="34" charset="0"/>
            </a:endParaRPr>
          </a:p>
        </p:txBody>
      </p:sp>
      <p:sp>
        <p:nvSpPr>
          <p:cNvPr id="4" name="Slide Number Placeholder 3"/>
          <p:cNvSpPr>
            <a:spLocks noGrp="1"/>
          </p:cNvSpPr>
          <p:nvPr>
            <p:ph type="sldNum" sz="quarter" idx="12"/>
          </p:nvPr>
        </p:nvSpPr>
        <p:spPr/>
        <p:txBody>
          <a:bodyPr/>
          <a:lstStyle/>
          <a:p>
            <a:fld id="{046BB6E3-0A7F-4EC2-A40F-2B9EBEC1B7CB}" type="slidenum">
              <a:rPr lang="en-NZ" smtClean="0"/>
              <a:t>5</a:t>
            </a:fld>
            <a:endParaRPr lang="en-NZ"/>
          </a:p>
        </p:txBody>
      </p:sp>
      <p:pic>
        <p:nvPicPr>
          <p:cNvPr id="8" name="Picture 7">
            <a:extLst>
              <a:ext uri="{FF2B5EF4-FFF2-40B4-BE49-F238E27FC236}">
                <a16:creationId xmlns:a16="http://schemas.microsoft.com/office/drawing/2014/main" id="{F88F8A2C-7F60-7A30-0A0C-661FE2DBFA9F}"/>
              </a:ext>
            </a:extLst>
          </p:cNvPr>
          <p:cNvPicPr>
            <a:picLocks noChangeAspect="1"/>
          </p:cNvPicPr>
          <p:nvPr/>
        </p:nvPicPr>
        <p:blipFill>
          <a:blip r:embed="rId2"/>
          <a:stretch>
            <a:fillRect/>
          </a:stretch>
        </p:blipFill>
        <p:spPr>
          <a:xfrm>
            <a:off x="685709" y="1533891"/>
            <a:ext cx="11060068" cy="4486901"/>
          </a:xfrm>
          <a:prstGeom prst="rect">
            <a:avLst/>
          </a:prstGeom>
        </p:spPr>
      </p:pic>
    </p:spTree>
    <p:extLst>
      <p:ext uri="{BB962C8B-B14F-4D97-AF65-F5344CB8AC3E}">
        <p14:creationId xmlns:p14="http://schemas.microsoft.com/office/powerpoint/2010/main" val="697019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958607" y="348547"/>
            <a:ext cx="9144000" cy="758893"/>
          </a:xfrm>
          <a:prstGeom prst="rect">
            <a:avLst/>
          </a:prstGeom>
          <a:noFill/>
          <a:ln>
            <a:noFill/>
          </a:ln>
        </p:spPr>
        <p:txBody>
          <a:bodyPr lIns="90000" tIns="46800" rIns="90000" bIns="46800"/>
          <a:lstStyle/>
          <a:p>
            <a:pPr algn="ctr">
              <a:defRPr/>
            </a:pPr>
            <a:r>
              <a:rPr lang="en-US" sz="4000" b="1" kern="0" dirty="0">
                <a:solidFill>
                  <a:srgbClr val="00246C"/>
                </a:solidFill>
                <a:latin typeface="+mj-lt"/>
                <a:ea typeface="Arial"/>
                <a:cs typeface="Segoe UI" panose="020B0502040204020203" pitchFamily="34" charset="0"/>
                <a:sym typeface="Arial"/>
              </a:rPr>
              <a:t>The Role of the Board</a:t>
            </a:r>
            <a:endParaRPr lang="en-US" sz="4000" b="1" kern="0" dirty="0">
              <a:solidFill>
                <a:schemeClr val="accent1"/>
              </a:solidFill>
              <a:latin typeface="+mj-lt"/>
              <a:ea typeface="ヒラギノ角ゴ Pro W3" pitchFamily="-110" charset="-128"/>
              <a:cs typeface="Segoe UI" panose="020B0502040204020203" pitchFamily="34" charset="0"/>
              <a:sym typeface="Arial"/>
            </a:endParaRPr>
          </a:p>
        </p:txBody>
      </p:sp>
      <p:sp>
        <p:nvSpPr>
          <p:cNvPr id="2" name="Rectangle 1">
            <a:extLst>
              <a:ext uri="{FF2B5EF4-FFF2-40B4-BE49-F238E27FC236}">
                <a16:creationId xmlns:a16="http://schemas.microsoft.com/office/drawing/2014/main" id="{2FEBC5B8-B907-476B-B527-191D35C2A6E3}"/>
              </a:ext>
            </a:extLst>
          </p:cNvPr>
          <p:cNvSpPr/>
          <p:nvPr/>
        </p:nvSpPr>
        <p:spPr>
          <a:xfrm>
            <a:off x="2168282" y="1200433"/>
            <a:ext cx="7934325" cy="5647700"/>
          </a:xfrm>
          <a:prstGeom prst="rect">
            <a:avLst/>
          </a:prstGeom>
        </p:spPr>
        <p:txBody>
          <a:bodyPr>
            <a:spAutoFit/>
          </a:bodyPr>
          <a:lstStyle/>
          <a:p>
            <a:pPr>
              <a:defRPr/>
            </a:pPr>
            <a:r>
              <a:rPr lang="en-US" sz="2800" b="1" kern="0" dirty="0">
                <a:solidFill>
                  <a:srgbClr val="002060"/>
                </a:solidFill>
                <a:ea typeface="ヒラギノ角ゴ Pro W3" pitchFamily="-110" charset="-128"/>
                <a:cs typeface="Segoe UI" panose="020B0502040204020203" pitchFamily="34" charset="0"/>
                <a:sym typeface="Arial"/>
              </a:rPr>
              <a:t>Institute of Directors </a:t>
            </a:r>
          </a:p>
          <a:p>
            <a:pPr marL="457200" indent="-457200">
              <a:spcBef>
                <a:spcPts val="600"/>
              </a:spcBef>
              <a:spcAft>
                <a:spcPts val="600"/>
              </a:spcAft>
              <a:buFont typeface="Wingdings" panose="05000000000000000000" pitchFamily="2" charset="2"/>
              <a:buChar char="§"/>
              <a:defRPr/>
            </a:pPr>
            <a:r>
              <a:rPr lang="en-US" sz="2800" i="1" kern="0" dirty="0">
                <a:solidFill>
                  <a:srgbClr val="002060"/>
                </a:solidFill>
                <a:ea typeface="ヒラギノ角ゴ Pro W3" pitchFamily="-110" charset="-128"/>
                <a:cs typeface="Segoe UI" panose="020B0502040204020203" pitchFamily="34" charset="0"/>
                <a:sym typeface="Arial"/>
              </a:rPr>
              <a:t>Determining purpose - strategic mindset</a:t>
            </a:r>
          </a:p>
          <a:p>
            <a:pPr marL="457200" indent="-457200">
              <a:spcBef>
                <a:spcPts val="600"/>
              </a:spcBef>
              <a:spcAft>
                <a:spcPts val="600"/>
              </a:spcAft>
              <a:buFont typeface="Wingdings" panose="05000000000000000000" pitchFamily="2" charset="2"/>
              <a:buChar char="§"/>
              <a:defRPr/>
            </a:pPr>
            <a:r>
              <a:rPr lang="en-US" sz="2800" i="1" kern="0" dirty="0">
                <a:solidFill>
                  <a:srgbClr val="002060"/>
                </a:solidFill>
                <a:ea typeface="ヒラギノ角ゴ Pro W3" pitchFamily="-110" charset="-128"/>
                <a:cs typeface="Segoe UI" panose="020B0502040204020203" pitchFamily="34" charset="0"/>
                <a:sym typeface="Arial"/>
              </a:rPr>
              <a:t>Governance culture - values, tone</a:t>
            </a:r>
          </a:p>
          <a:p>
            <a:pPr marL="457200" indent="-457200">
              <a:spcBef>
                <a:spcPts val="600"/>
              </a:spcBef>
              <a:spcAft>
                <a:spcPts val="600"/>
              </a:spcAft>
              <a:buFont typeface="Wingdings" panose="05000000000000000000" pitchFamily="2" charset="2"/>
              <a:buChar char="§"/>
              <a:defRPr/>
            </a:pPr>
            <a:r>
              <a:rPr lang="en-US" sz="2800" i="1" kern="0" dirty="0">
                <a:solidFill>
                  <a:srgbClr val="002060"/>
                </a:solidFill>
                <a:ea typeface="ヒラギノ角ゴ Pro W3" pitchFamily="-110" charset="-128"/>
                <a:cs typeface="Segoe UI" panose="020B0502040204020203" pitchFamily="34" charset="0"/>
                <a:sym typeface="Arial"/>
              </a:rPr>
              <a:t>Holding to account – reporting, risk</a:t>
            </a:r>
          </a:p>
          <a:p>
            <a:pPr marL="457200" indent="-457200">
              <a:spcBef>
                <a:spcPts val="600"/>
              </a:spcBef>
              <a:spcAft>
                <a:spcPts val="600"/>
              </a:spcAft>
              <a:buFont typeface="Wingdings" panose="05000000000000000000" pitchFamily="2" charset="2"/>
              <a:buChar char="§"/>
              <a:defRPr/>
            </a:pPr>
            <a:r>
              <a:rPr lang="en-US" sz="2800" i="1" kern="0" dirty="0">
                <a:solidFill>
                  <a:srgbClr val="002060"/>
                </a:solidFill>
                <a:ea typeface="ヒラギノ角ゴ Pro W3" pitchFamily="-110" charset="-128"/>
                <a:cs typeface="Segoe UI" panose="020B0502040204020203" pitchFamily="34" charset="0"/>
                <a:sym typeface="Arial"/>
              </a:rPr>
              <a:t>Statutory / regulatory compliance – rigour</a:t>
            </a:r>
          </a:p>
          <a:p>
            <a:pPr>
              <a:spcBef>
                <a:spcPts val="600"/>
              </a:spcBef>
              <a:spcAft>
                <a:spcPts val="600"/>
              </a:spcAft>
              <a:defRPr/>
            </a:pPr>
            <a:r>
              <a:rPr lang="en-US" sz="2400" i="1" kern="0" dirty="0">
                <a:solidFill>
                  <a:srgbClr val="002060"/>
                </a:solidFill>
                <a:ea typeface="ヒラギノ角ゴ Pro W3" pitchFamily="-110" charset="-128"/>
                <a:cs typeface="Segoe UI" panose="020B0502040204020203" pitchFamily="34" charset="0"/>
                <a:sym typeface="Arial"/>
              </a:rPr>
              <a:t>See ‘The Four Pillars of Good Governance’ IoD</a:t>
            </a:r>
          </a:p>
          <a:p>
            <a:pPr>
              <a:spcBef>
                <a:spcPts val="600"/>
              </a:spcBef>
              <a:spcAft>
                <a:spcPts val="600"/>
              </a:spcAft>
              <a:defRPr/>
            </a:pPr>
            <a:r>
              <a:rPr lang="en-US" sz="2800" b="1" kern="0" dirty="0">
                <a:solidFill>
                  <a:srgbClr val="002060"/>
                </a:solidFill>
                <a:ea typeface="ヒラギノ角ゴ Pro W3" pitchFamily="-110" charset="-128"/>
                <a:cs typeface="Segoe UI" panose="020B0502040204020203" pitchFamily="34" charset="0"/>
                <a:sym typeface="Arial"/>
              </a:rPr>
              <a:t>Community Governance Aotearoa</a:t>
            </a:r>
          </a:p>
          <a:p>
            <a:pPr marL="457200" indent="-457200">
              <a:spcBef>
                <a:spcPts val="600"/>
              </a:spcBef>
              <a:spcAft>
                <a:spcPts val="600"/>
              </a:spcAft>
              <a:buFont typeface="Wingdings" panose="05000000000000000000" pitchFamily="2" charset="2"/>
              <a:buChar char="§"/>
              <a:defRPr/>
            </a:pPr>
            <a:r>
              <a:rPr lang="en-US" sz="2800" i="1" kern="0" dirty="0">
                <a:solidFill>
                  <a:srgbClr val="002060"/>
                </a:solidFill>
                <a:ea typeface="ヒラギノ角ゴ Pro W3" pitchFamily="-110" charset="-128"/>
                <a:cs typeface="Segoe UI" panose="020B0502040204020203" pitchFamily="34" charset="0"/>
                <a:sym typeface="Arial"/>
              </a:rPr>
              <a:t>Promotes a pipeline of diverse leaders</a:t>
            </a:r>
          </a:p>
          <a:p>
            <a:pPr marL="457200" indent="-457200">
              <a:spcBef>
                <a:spcPts val="600"/>
              </a:spcBef>
              <a:spcAft>
                <a:spcPts val="600"/>
              </a:spcAft>
              <a:buFont typeface="Wingdings" panose="05000000000000000000" pitchFamily="2" charset="2"/>
              <a:buChar char="§"/>
              <a:defRPr/>
            </a:pPr>
            <a:r>
              <a:rPr lang="en-US" sz="2800" i="1" kern="0" dirty="0">
                <a:solidFill>
                  <a:srgbClr val="002060"/>
                </a:solidFill>
                <a:ea typeface="ヒラギノ角ゴ Pro W3" pitchFamily="-110" charset="-128"/>
                <a:cs typeface="Segoe UI" panose="020B0502040204020203" pitchFamily="34" charset="0"/>
                <a:sym typeface="Arial"/>
              </a:rPr>
              <a:t>Provides tangible support…</a:t>
            </a:r>
          </a:p>
          <a:p>
            <a:pPr>
              <a:spcBef>
                <a:spcPts val="600"/>
              </a:spcBef>
              <a:spcAft>
                <a:spcPts val="600"/>
              </a:spcAft>
              <a:defRPr/>
            </a:pPr>
            <a:r>
              <a:rPr lang="en-US" sz="2400" i="1" kern="0" dirty="0">
                <a:solidFill>
                  <a:srgbClr val="002060"/>
                </a:solidFill>
                <a:ea typeface="ヒラギノ角ゴ Pro W3" pitchFamily="-110" charset="-128"/>
                <a:cs typeface="Segoe UI" panose="020B0502040204020203" pitchFamily="34" charset="0"/>
                <a:sym typeface="Arial"/>
              </a:rPr>
              <a:t>See the ‘Good Governance Code’ Comm Gov Aotearoa</a:t>
            </a:r>
          </a:p>
        </p:txBody>
      </p:sp>
      <p:sp>
        <p:nvSpPr>
          <p:cNvPr id="3" name="Slide Number Placeholder 2">
            <a:extLst>
              <a:ext uri="{FF2B5EF4-FFF2-40B4-BE49-F238E27FC236}">
                <a16:creationId xmlns:a16="http://schemas.microsoft.com/office/drawing/2014/main" id="{96118441-1B2C-6089-A63F-F5CF19B0A639}"/>
              </a:ext>
            </a:extLst>
          </p:cNvPr>
          <p:cNvSpPr>
            <a:spLocks noGrp="1"/>
          </p:cNvSpPr>
          <p:nvPr>
            <p:ph type="sldNum" sz="quarter" idx="12"/>
          </p:nvPr>
        </p:nvSpPr>
        <p:spPr/>
        <p:txBody>
          <a:bodyPr/>
          <a:lstStyle/>
          <a:p>
            <a:fld id="{046BB6E3-0A7F-4EC2-A40F-2B9EBEC1B7CB}" type="slidenum">
              <a:rPr lang="en-NZ" smtClean="0"/>
              <a:t>6</a:t>
            </a:fld>
            <a:endParaRPr lang="en-NZ"/>
          </a:p>
        </p:txBody>
      </p:sp>
    </p:spTree>
    <p:extLst>
      <p:ext uri="{BB962C8B-B14F-4D97-AF65-F5344CB8AC3E}">
        <p14:creationId xmlns:p14="http://schemas.microsoft.com/office/powerpoint/2010/main" val="205829188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958607" y="348547"/>
            <a:ext cx="9144000" cy="789373"/>
          </a:xfrm>
          <a:prstGeom prst="rect">
            <a:avLst/>
          </a:prstGeom>
          <a:noFill/>
          <a:ln>
            <a:noFill/>
          </a:ln>
        </p:spPr>
        <p:txBody>
          <a:bodyPr lIns="90000" tIns="46800" rIns="90000" bIns="46800"/>
          <a:lstStyle/>
          <a:p>
            <a:pPr algn="ctr">
              <a:defRPr/>
            </a:pPr>
            <a:r>
              <a:rPr lang="en-US" sz="4000" b="1" kern="0" dirty="0">
                <a:solidFill>
                  <a:srgbClr val="00246C"/>
                </a:solidFill>
                <a:latin typeface="+mj-lt"/>
                <a:ea typeface="Arial"/>
                <a:cs typeface="Segoe UI" panose="020B0502040204020203" pitchFamily="34" charset="0"/>
                <a:sym typeface="Arial"/>
              </a:rPr>
              <a:t>Governance isn’t a doddle</a:t>
            </a:r>
            <a:endParaRPr lang="en-US" sz="4000" b="1" kern="0" dirty="0">
              <a:solidFill>
                <a:schemeClr val="accent1"/>
              </a:solidFill>
              <a:latin typeface="+mj-lt"/>
              <a:ea typeface="ヒラギノ角ゴ Pro W3" pitchFamily="-110" charset="-128"/>
              <a:cs typeface="Segoe UI" panose="020B0502040204020203" pitchFamily="34" charset="0"/>
              <a:sym typeface="Arial"/>
            </a:endParaRPr>
          </a:p>
        </p:txBody>
      </p:sp>
      <p:sp>
        <p:nvSpPr>
          <p:cNvPr id="2" name="Rectangle 1">
            <a:extLst>
              <a:ext uri="{FF2B5EF4-FFF2-40B4-BE49-F238E27FC236}">
                <a16:creationId xmlns:a16="http://schemas.microsoft.com/office/drawing/2014/main" id="{2FEBC5B8-B907-476B-B527-191D35C2A6E3}"/>
              </a:ext>
            </a:extLst>
          </p:cNvPr>
          <p:cNvSpPr/>
          <p:nvPr/>
        </p:nvSpPr>
        <p:spPr>
          <a:xfrm>
            <a:off x="1446288" y="1544320"/>
            <a:ext cx="10024352" cy="4154984"/>
          </a:xfrm>
          <a:prstGeom prst="rect">
            <a:avLst/>
          </a:prstGeom>
        </p:spPr>
        <p:txBody>
          <a:bodyPr wrap="square">
            <a:spAutoFit/>
          </a:bodyPr>
          <a:lstStyle/>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Responsibilities and obligations are serious and substantive</a:t>
            </a:r>
          </a:p>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Attendance at meetings isn’t optional</a:t>
            </a:r>
          </a:p>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Significant decisions require rigorous processes and record keeping</a:t>
            </a:r>
          </a:p>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Statutory compliance is not optional … there are consequences</a:t>
            </a:r>
          </a:p>
          <a:p>
            <a:pPr marL="457200" indent="-457200">
              <a:spcBef>
                <a:spcPts val="600"/>
              </a:spcBef>
              <a:spcAft>
                <a:spcPts val="600"/>
              </a:spcAft>
              <a:buFont typeface="Wingdings" panose="05000000000000000000" pitchFamily="2" charset="2"/>
              <a:buChar char="§"/>
              <a:defRPr/>
            </a:pPr>
            <a:r>
              <a:rPr lang="en-US" sz="2800" kern="0" dirty="0">
                <a:solidFill>
                  <a:srgbClr val="002060"/>
                </a:solidFill>
                <a:ea typeface="ヒラギノ角ゴ Pro W3" pitchFamily="-110" charset="-128"/>
                <a:cs typeface="Segoe UI" panose="020B0502040204020203" pitchFamily="34" charset="0"/>
                <a:sym typeface="Arial"/>
              </a:rPr>
              <a:t>Compliance with your Constitution and RI Rules is not optional … consequences (e.g. ISA22 Regulations)</a:t>
            </a:r>
          </a:p>
        </p:txBody>
      </p:sp>
      <p:sp>
        <p:nvSpPr>
          <p:cNvPr id="3" name="Slide Number Placeholder 2">
            <a:extLst>
              <a:ext uri="{FF2B5EF4-FFF2-40B4-BE49-F238E27FC236}">
                <a16:creationId xmlns:a16="http://schemas.microsoft.com/office/drawing/2014/main" id="{846ADF81-85EE-5829-8F3D-40589C90182A}"/>
              </a:ext>
            </a:extLst>
          </p:cNvPr>
          <p:cNvSpPr>
            <a:spLocks noGrp="1"/>
          </p:cNvSpPr>
          <p:nvPr>
            <p:ph type="sldNum" sz="quarter" idx="12"/>
          </p:nvPr>
        </p:nvSpPr>
        <p:spPr/>
        <p:txBody>
          <a:bodyPr/>
          <a:lstStyle/>
          <a:p>
            <a:fld id="{046BB6E3-0A7F-4EC2-A40F-2B9EBEC1B7CB}" type="slidenum">
              <a:rPr lang="en-NZ" smtClean="0"/>
              <a:t>7</a:t>
            </a:fld>
            <a:endParaRPr lang="en-NZ"/>
          </a:p>
        </p:txBody>
      </p:sp>
    </p:spTree>
    <p:extLst>
      <p:ext uri="{BB962C8B-B14F-4D97-AF65-F5344CB8AC3E}">
        <p14:creationId xmlns:p14="http://schemas.microsoft.com/office/powerpoint/2010/main" val="59192440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958607" y="348547"/>
            <a:ext cx="9340607" cy="728413"/>
          </a:xfrm>
          <a:prstGeom prst="rect">
            <a:avLst/>
          </a:prstGeom>
          <a:noFill/>
          <a:ln>
            <a:noFill/>
          </a:ln>
        </p:spPr>
        <p:txBody>
          <a:bodyPr lIns="90000" tIns="46800" rIns="90000" bIns="46800"/>
          <a:lstStyle/>
          <a:p>
            <a:pPr algn="ctr">
              <a:defRPr/>
            </a:pPr>
            <a:r>
              <a:rPr lang="en-US" sz="4000" b="1" kern="0" dirty="0">
                <a:solidFill>
                  <a:srgbClr val="00246C"/>
                </a:solidFill>
                <a:latin typeface="+mj-lt"/>
                <a:ea typeface="ヒラギノ角ゴ Pro W3" pitchFamily="-110" charset="-128"/>
                <a:cs typeface="Segoe UI" panose="020B0502040204020203" pitchFamily="34" charset="0"/>
                <a:sym typeface="Arial"/>
              </a:rPr>
              <a:t>Governance risks… </a:t>
            </a:r>
            <a:r>
              <a:rPr lang="en-US" sz="4000" b="1" i="1" kern="0" dirty="0">
                <a:solidFill>
                  <a:srgbClr val="00246C"/>
                </a:solidFill>
                <a:latin typeface="+mj-lt"/>
                <a:ea typeface="ヒラギノ角ゴ Pro W3" pitchFamily="-110" charset="-128"/>
                <a:cs typeface="Segoe UI" panose="020B0502040204020203" pitchFamily="34" charset="0"/>
                <a:sym typeface="Arial"/>
              </a:rPr>
              <a:t>some </a:t>
            </a:r>
            <a:r>
              <a:rPr lang="en-US" sz="4000" b="1" kern="0" dirty="0">
                <a:solidFill>
                  <a:srgbClr val="00246C"/>
                </a:solidFill>
                <a:latin typeface="+mj-lt"/>
                <a:ea typeface="ヒラギノ角ゴ Pro W3" pitchFamily="-110" charset="-128"/>
                <a:cs typeface="Segoe UI" panose="020B0502040204020203" pitchFamily="34" charset="0"/>
                <a:sym typeface="Arial"/>
              </a:rPr>
              <a:t>examples</a:t>
            </a:r>
            <a:endParaRPr lang="en-US" sz="4000" b="1" kern="0" dirty="0">
              <a:solidFill>
                <a:schemeClr val="accent1"/>
              </a:solidFill>
              <a:latin typeface="+mj-lt"/>
              <a:ea typeface="ヒラギノ角ゴ Pro W3" pitchFamily="-110" charset="-128"/>
              <a:cs typeface="Segoe UI" panose="020B0502040204020203" pitchFamily="34" charset="0"/>
              <a:sym typeface="Arial"/>
            </a:endParaRPr>
          </a:p>
        </p:txBody>
      </p:sp>
      <p:sp>
        <p:nvSpPr>
          <p:cNvPr id="2" name="Rectangle 1">
            <a:extLst>
              <a:ext uri="{FF2B5EF4-FFF2-40B4-BE49-F238E27FC236}">
                <a16:creationId xmlns:a16="http://schemas.microsoft.com/office/drawing/2014/main" id="{2FEBC5B8-B907-476B-B527-191D35C2A6E3}"/>
              </a:ext>
            </a:extLst>
          </p:cNvPr>
          <p:cNvSpPr/>
          <p:nvPr/>
        </p:nvSpPr>
        <p:spPr>
          <a:xfrm>
            <a:off x="958607" y="1076960"/>
            <a:ext cx="10115793" cy="5324535"/>
          </a:xfrm>
          <a:prstGeom prst="rect">
            <a:avLst/>
          </a:prstGeom>
        </p:spPr>
        <p:txBody>
          <a:bodyPr wrap="square">
            <a:spAutoFit/>
          </a:bodyPr>
          <a:lstStyle/>
          <a:p>
            <a:pPr>
              <a:spcBef>
                <a:spcPts val="600"/>
              </a:spcBef>
              <a:spcAft>
                <a:spcPts val="600"/>
              </a:spcAft>
              <a:defRPr/>
            </a:pPr>
            <a:r>
              <a:rPr lang="en-US" sz="2000" b="1" kern="0" dirty="0">
                <a:solidFill>
                  <a:srgbClr val="002060"/>
                </a:solidFill>
                <a:ea typeface="ヒラギノ角ゴ Pro W3" pitchFamily="-110" charset="-128"/>
                <a:cs typeface="Segoe UI" panose="020B0502040204020203" pitchFamily="34" charset="0"/>
                <a:sym typeface="Arial"/>
              </a:rPr>
              <a:t>Ignorance is no defence</a:t>
            </a:r>
          </a:p>
          <a:p>
            <a:pPr marL="457200" indent="-457200">
              <a:spcBef>
                <a:spcPts val="600"/>
              </a:spcBef>
              <a:spcAft>
                <a:spcPts val="600"/>
              </a:spcAft>
              <a:buFont typeface="Wingdings" panose="05000000000000000000" pitchFamily="2" charset="2"/>
              <a:buChar char="v"/>
              <a:defRPr/>
            </a:pPr>
            <a:r>
              <a:rPr lang="en-US" sz="2000" kern="0" dirty="0">
                <a:solidFill>
                  <a:srgbClr val="002060"/>
                </a:solidFill>
                <a:ea typeface="ヒラギノ角ゴ Pro W3" pitchFamily="-110" charset="-128"/>
                <a:cs typeface="Segoe UI" panose="020B0502040204020203" pitchFamily="34" charset="0"/>
                <a:sym typeface="Arial"/>
              </a:rPr>
              <a:t>“I’m just a figurehead, I don’t have to </a:t>
            </a:r>
            <a:r>
              <a:rPr lang="en-US" sz="2000" i="1" kern="0" dirty="0">
                <a:solidFill>
                  <a:srgbClr val="002060"/>
                </a:solidFill>
                <a:ea typeface="ヒラギノ角ゴ Pro W3" pitchFamily="-110" charset="-128"/>
                <a:cs typeface="Segoe UI" panose="020B0502040204020203" pitchFamily="34" charset="0"/>
                <a:sym typeface="Arial"/>
              </a:rPr>
              <a:t>do</a:t>
            </a:r>
            <a:r>
              <a:rPr lang="en-US" sz="2000" kern="0" dirty="0">
                <a:solidFill>
                  <a:srgbClr val="002060"/>
                </a:solidFill>
                <a:ea typeface="ヒラギノ角ゴ Pro W3" pitchFamily="-110" charset="-128"/>
                <a:cs typeface="Segoe UI" panose="020B0502040204020203" pitchFamily="34" charset="0"/>
                <a:sym typeface="Arial"/>
              </a:rPr>
              <a:t> anything… We’ve always done it this way”</a:t>
            </a:r>
          </a:p>
          <a:p>
            <a:pPr marL="457200" indent="-457200">
              <a:spcBef>
                <a:spcPts val="600"/>
              </a:spcBef>
              <a:spcAft>
                <a:spcPts val="600"/>
              </a:spcAft>
              <a:buFont typeface="Wingdings" panose="05000000000000000000" pitchFamily="2" charset="2"/>
              <a:buChar char="v"/>
              <a:defRPr/>
            </a:pPr>
            <a:r>
              <a:rPr lang="en-US" sz="2000" kern="0" dirty="0">
                <a:solidFill>
                  <a:srgbClr val="002060"/>
                </a:solidFill>
                <a:ea typeface="ヒラギノ角ゴ Pro W3" pitchFamily="-110" charset="-128"/>
                <a:cs typeface="Segoe UI" panose="020B0502040204020203" pitchFamily="34" charset="0"/>
                <a:sym typeface="Arial"/>
              </a:rPr>
              <a:t>“Well, I didn’t/don’t know that…”</a:t>
            </a:r>
          </a:p>
          <a:p>
            <a:pPr marL="457200" indent="-457200">
              <a:spcBef>
                <a:spcPts val="600"/>
              </a:spcBef>
              <a:spcAft>
                <a:spcPts val="600"/>
              </a:spcAft>
              <a:buFont typeface="Wingdings" panose="05000000000000000000" pitchFamily="2" charset="2"/>
              <a:buChar char="v"/>
              <a:defRPr/>
            </a:pPr>
            <a:r>
              <a:rPr lang="en-US" sz="2000" kern="0" dirty="0">
                <a:solidFill>
                  <a:srgbClr val="002060"/>
                </a:solidFill>
                <a:ea typeface="ヒラギノ角ゴ Pro W3" pitchFamily="-110" charset="-128"/>
                <a:cs typeface="Segoe UI" panose="020B0502040204020203" pitchFamily="34" charset="0"/>
                <a:sym typeface="Arial"/>
              </a:rPr>
              <a:t>“Don’t need training, done it all before”</a:t>
            </a:r>
          </a:p>
          <a:p>
            <a:pPr>
              <a:spcBef>
                <a:spcPts val="600"/>
              </a:spcBef>
              <a:spcAft>
                <a:spcPts val="600"/>
              </a:spcAft>
              <a:defRPr/>
            </a:pPr>
            <a:r>
              <a:rPr lang="en-US" sz="2000" b="1" kern="0" dirty="0">
                <a:solidFill>
                  <a:srgbClr val="002060"/>
                </a:solidFill>
                <a:ea typeface="ヒラギノ角ゴ Pro W3" pitchFamily="-110" charset="-128"/>
                <a:cs typeface="Segoe UI" panose="020B0502040204020203" pitchFamily="34" charset="0"/>
                <a:sym typeface="Arial"/>
              </a:rPr>
              <a:t>Insurance</a:t>
            </a:r>
          </a:p>
          <a:p>
            <a:pPr marL="457200" indent="-457200">
              <a:spcBef>
                <a:spcPts val="600"/>
              </a:spcBef>
              <a:spcAft>
                <a:spcPts val="600"/>
              </a:spcAft>
              <a:buFont typeface="Wingdings" panose="05000000000000000000" pitchFamily="2" charset="2"/>
              <a:buChar char="v"/>
              <a:defRPr/>
            </a:pPr>
            <a:r>
              <a:rPr lang="en-US" sz="2000" kern="0" dirty="0">
                <a:solidFill>
                  <a:srgbClr val="002060"/>
                </a:solidFill>
                <a:ea typeface="ヒラギノ角ゴ Pro W3" pitchFamily="-110" charset="-128"/>
                <a:cs typeface="Segoe UI" panose="020B0502040204020203" pitchFamily="34" charset="0"/>
                <a:sym typeface="Arial"/>
              </a:rPr>
              <a:t>RI Rule - each Club </a:t>
            </a:r>
            <a:r>
              <a:rPr lang="en-US" sz="2000" i="1" kern="0" dirty="0">
                <a:solidFill>
                  <a:srgbClr val="002060"/>
                </a:solidFill>
                <a:ea typeface="ヒラギノ角ゴ Pro W3" pitchFamily="-110" charset="-128"/>
                <a:cs typeface="Segoe UI" panose="020B0502040204020203" pitchFamily="34" charset="0"/>
                <a:sym typeface="Arial"/>
              </a:rPr>
              <a:t>must</a:t>
            </a:r>
            <a:r>
              <a:rPr lang="en-US" sz="2000" kern="0" dirty="0">
                <a:solidFill>
                  <a:srgbClr val="002060"/>
                </a:solidFill>
                <a:ea typeface="ヒラギノ角ゴ Pro W3" pitchFamily="-110" charset="-128"/>
                <a:cs typeface="Segoe UI" panose="020B0502040204020203" pitchFamily="34" charset="0"/>
                <a:sym typeface="Arial"/>
              </a:rPr>
              <a:t> have cover and ensure that it does… </a:t>
            </a:r>
          </a:p>
          <a:p>
            <a:pPr marL="457200" indent="-457200">
              <a:spcBef>
                <a:spcPts val="600"/>
              </a:spcBef>
              <a:spcAft>
                <a:spcPts val="600"/>
              </a:spcAft>
              <a:buFont typeface="Wingdings" panose="05000000000000000000" pitchFamily="2" charset="2"/>
              <a:buChar char="v"/>
              <a:defRPr/>
            </a:pPr>
            <a:r>
              <a:rPr lang="en-US" sz="2000" kern="0" dirty="0">
                <a:solidFill>
                  <a:srgbClr val="002060"/>
                </a:solidFill>
                <a:ea typeface="ヒラギノ角ゴ Pro W3" pitchFamily="-110" charset="-128"/>
                <a:cs typeface="Segoe UI" panose="020B0502040204020203" pitchFamily="34" charset="0"/>
                <a:sym typeface="Arial"/>
              </a:rPr>
              <a:t>Club Constitution requires it to comply …</a:t>
            </a:r>
          </a:p>
          <a:p>
            <a:pPr marL="457200" indent="-457200">
              <a:spcBef>
                <a:spcPts val="600"/>
              </a:spcBef>
              <a:spcAft>
                <a:spcPts val="600"/>
              </a:spcAft>
              <a:buFont typeface="Wingdings" panose="05000000000000000000" pitchFamily="2" charset="2"/>
              <a:buChar char="v"/>
              <a:defRPr/>
            </a:pPr>
            <a:r>
              <a:rPr lang="en-US" sz="2000" kern="0" dirty="0">
                <a:solidFill>
                  <a:srgbClr val="002060"/>
                </a:solidFill>
                <a:ea typeface="ヒラギノ角ゴ Pro W3" pitchFamily="-110" charset="-128"/>
                <a:cs typeface="Segoe UI" panose="020B0502040204020203" pitchFamily="34" charset="0"/>
                <a:sym typeface="Arial"/>
              </a:rPr>
              <a:t>Insurance is provided through an NZ-wide policy organised by a Rotary Zone committee</a:t>
            </a:r>
          </a:p>
          <a:p>
            <a:pPr marL="457200" indent="-457200">
              <a:spcBef>
                <a:spcPts val="600"/>
              </a:spcBef>
              <a:spcAft>
                <a:spcPts val="600"/>
              </a:spcAft>
              <a:buFont typeface="Wingdings" panose="05000000000000000000" pitchFamily="2" charset="2"/>
              <a:buChar char="v"/>
              <a:defRPr/>
            </a:pPr>
            <a:r>
              <a:rPr lang="en-US" sz="2000" kern="0" dirty="0">
                <a:solidFill>
                  <a:srgbClr val="002060"/>
                </a:solidFill>
                <a:ea typeface="ヒラギノ角ゴ Pro W3" pitchFamily="-110" charset="-128"/>
                <a:cs typeface="Segoe UI" panose="020B0502040204020203" pitchFamily="34" charset="0"/>
                <a:sym typeface="Arial"/>
              </a:rPr>
              <a:t>A Club that is not insured is “failing to function” (RI rules), which can lead to closure</a:t>
            </a:r>
          </a:p>
          <a:p>
            <a:pPr>
              <a:spcBef>
                <a:spcPts val="600"/>
              </a:spcBef>
              <a:spcAft>
                <a:spcPts val="600"/>
              </a:spcAft>
              <a:defRPr/>
            </a:pPr>
            <a:r>
              <a:rPr lang="en-US" sz="2000" b="1" kern="0" dirty="0">
                <a:solidFill>
                  <a:srgbClr val="002060"/>
                </a:solidFill>
                <a:ea typeface="ヒラギノ角ゴ Pro W3" pitchFamily="-110" charset="-128"/>
                <a:cs typeface="Segoe UI" panose="020B0502040204020203" pitchFamily="34" charset="0"/>
                <a:sym typeface="Arial"/>
              </a:rPr>
              <a:t>Abuse, harassment, or moral turpitude</a:t>
            </a:r>
          </a:p>
          <a:p>
            <a:pPr marL="457200" indent="-457200">
              <a:spcBef>
                <a:spcPts val="600"/>
              </a:spcBef>
              <a:spcAft>
                <a:spcPts val="600"/>
              </a:spcAft>
              <a:buFont typeface="Wingdings" panose="05000000000000000000" pitchFamily="2" charset="2"/>
              <a:buChar char="v"/>
              <a:defRPr/>
            </a:pPr>
            <a:r>
              <a:rPr lang="en-US" sz="2000" kern="0" dirty="0">
                <a:solidFill>
                  <a:srgbClr val="002060"/>
                </a:solidFill>
                <a:ea typeface="ヒラギノ角ゴ Pro W3" pitchFamily="-110" charset="-128"/>
                <a:cs typeface="Segoe UI" panose="020B0502040204020203" pitchFamily="34" charset="0"/>
                <a:sym typeface="Arial"/>
              </a:rPr>
              <a:t>RI Rule - Club must terminate membership, if not, DG/RI can terminate the member  </a:t>
            </a:r>
          </a:p>
        </p:txBody>
      </p:sp>
      <p:sp>
        <p:nvSpPr>
          <p:cNvPr id="3" name="Slide Number Placeholder 2">
            <a:extLst>
              <a:ext uri="{FF2B5EF4-FFF2-40B4-BE49-F238E27FC236}">
                <a16:creationId xmlns:a16="http://schemas.microsoft.com/office/drawing/2014/main" id="{D60DCBC1-9125-2879-3B6A-5347F8742394}"/>
              </a:ext>
            </a:extLst>
          </p:cNvPr>
          <p:cNvSpPr>
            <a:spLocks noGrp="1"/>
          </p:cNvSpPr>
          <p:nvPr>
            <p:ph type="sldNum" sz="quarter" idx="12"/>
          </p:nvPr>
        </p:nvSpPr>
        <p:spPr/>
        <p:txBody>
          <a:bodyPr/>
          <a:lstStyle/>
          <a:p>
            <a:fld id="{046BB6E3-0A7F-4EC2-A40F-2B9EBEC1B7CB}" type="slidenum">
              <a:rPr lang="en-NZ" smtClean="0"/>
              <a:t>8</a:t>
            </a:fld>
            <a:endParaRPr lang="en-NZ" dirty="0"/>
          </a:p>
        </p:txBody>
      </p:sp>
    </p:spTree>
    <p:extLst>
      <p:ext uri="{BB962C8B-B14F-4D97-AF65-F5344CB8AC3E}">
        <p14:creationId xmlns:p14="http://schemas.microsoft.com/office/powerpoint/2010/main" val="253652169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a:extLst>
              <a:ext uri="{FF2B5EF4-FFF2-40B4-BE49-F238E27FC236}">
                <a16:creationId xmlns:a16="http://schemas.microsoft.com/office/drawing/2014/main" id="{B5BA3436-7059-4FFE-B9B8-D51588A8BDE5}"/>
              </a:ext>
            </a:extLst>
          </p:cNvPr>
          <p:cNvSpPr txBox="1"/>
          <p:nvPr/>
        </p:nvSpPr>
        <p:spPr>
          <a:xfrm>
            <a:off x="606182" y="500947"/>
            <a:ext cx="9144000" cy="819853"/>
          </a:xfrm>
          <a:prstGeom prst="rect">
            <a:avLst/>
          </a:prstGeom>
          <a:noFill/>
          <a:ln>
            <a:noFill/>
          </a:ln>
        </p:spPr>
        <p:txBody>
          <a:bodyPr lIns="90000" tIns="46800" rIns="90000" bIns="46800"/>
          <a:lstStyle/>
          <a:p>
            <a:pPr algn="ctr">
              <a:buClr>
                <a:srgbClr val="000000"/>
              </a:buClr>
              <a:buSzPct val="25000"/>
              <a:defRPr/>
            </a:pPr>
            <a:r>
              <a:rPr lang="en-US" sz="4000" b="1" kern="0" dirty="0">
                <a:solidFill>
                  <a:srgbClr val="00246C"/>
                </a:solidFill>
                <a:latin typeface="+mj-lt"/>
                <a:ea typeface="Arial"/>
                <a:cs typeface="Segoe UI" panose="020B0502040204020203" pitchFamily="34" charset="0"/>
                <a:sym typeface="Arial"/>
              </a:rPr>
              <a:t>The role of the Secretary…</a:t>
            </a:r>
          </a:p>
        </p:txBody>
      </p:sp>
      <p:sp>
        <p:nvSpPr>
          <p:cNvPr id="2" name="Rectangle 1">
            <a:extLst>
              <a:ext uri="{FF2B5EF4-FFF2-40B4-BE49-F238E27FC236}">
                <a16:creationId xmlns:a16="http://schemas.microsoft.com/office/drawing/2014/main" id="{2FEBC5B8-B907-476B-B527-191D35C2A6E3}"/>
              </a:ext>
            </a:extLst>
          </p:cNvPr>
          <p:cNvSpPr/>
          <p:nvPr/>
        </p:nvSpPr>
        <p:spPr>
          <a:xfrm>
            <a:off x="1770612" y="1533093"/>
            <a:ext cx="8411614" cy="4893647"/>
          </a:xfrm>
          <a:prstGeom prst="rect">
            <a:avLst/>
          </a:prstGeom>
        </p:spPr>
        <p:txBody>
          <a:bodyPr wrap="square">
            <a:spAutoFit/>
          </a:bodyPr>
          <a:lstStyle/>
          <a:p>
            <a:r>
              <a:rPr lang="en-NZ" sz="2800" b="1" dirty="0">
                <a:solidFill>
                  <a:schemeClr val="tx2">
                    <a:lumMod val="50000"/>
                  </a:schemeClr>
                </a:solidFill>
                <a:cs typeface="Segoe UI" panose="020B0502040204020203" pitchFamily="34" charset="0"/>
              </a:rPr>
              <a:t>The Secretary and… </a:t>
            </a:r>
          </a:p>
          <a:p>
            <a:endParaRPr lang="en-NZ" sz="2800" b="1" dirty="0">
              <a:solidFill>
                <a:schemeClr val="tx2">
                  <a:lumMod val="50000"/>
                </a:schemeClr>
              </a:solidFill>
              <a:cs typeface="Segoe UI" panose="020B0502040204020203" pitchFamily="34" charset="0"/>
            </a:endParaRPr>
          </a:p>
          <a:p>
            <a:pPr marL="457200" indent="-457200">
              <a:buFont typeface="Wingdings" panose="05000000000000000000" pitchFamily="2" charset="2"/>
              <a:buChar char="§"/>
            </a:pPr>
            <a:r>
              <a:rPr lang="en-NZ" sz="2800" b="1" dirty="0">
                <a:solidFill>
                  <a:schemeClr val="tx2">
                    <a:lumMod val="50000"/>
                  </a:schemeClr>
                </a:solidFill>
                <a:cs typeface="Segoe UI" panose="020B0502040204020203" pitchFamily="34" charset="0"/>
              </a:rPr>
              <a:t>the Board</a:t>
            </a:r>
          </a:p>
          <a:p>
            <a:pPr marL="457200" indent="-457200">
              <a:buFont typeface="Wingdings" panose="05000000000000000000" pitchFamily="2" charset="2"/>
              <a:buChar char="§"/>
            </a:pPr>
            <a:endParaRPr lang="en-NZ" sz="2800" b="1" dirty="0">
              <a:solidFill>
                <a:schemeClr val="tx2">
                  <a:lumMod val="50000"/>
                </a:schemeClr>
              </a:solidFill>
              <a:cs typeface="Segoe UI" panose="020B0502040204020203" pitchFamily="34" charset="0"/>
            </a:endParaRPr>
          </a:p>
          <a:p>
            <a:pPr marL="457200" indent="-457200">
              <a:buFont typeface="Wingdings" panose="05000000000000000000" pitchFamily="2" charset="2"/>
              <a:buChar char="§"/>
            </a:pPr>
            <a:r>
              <a:rPr lang="en-NZ" sz="2800" b="1" dirty="0">
                <a:solidFill>
                  <a:schemeClr val="tx2">
                    <a:lumMod val="50000"/>
                  </a:schemeClr>
                </a:solidFill>
                <a:cs typeface="Segoe UI" panose="020B0502040204020203" pitchFamily="34" charset="0"/>
              </a:rPr>
              <a:t>the Club</a:t>
            </a:r>
          </a:p>
          <a:p>
            <a:pPr marL="457200" indent="-457200">
              <a:buFont typeface="Wingdings" panose="05000000000000000000" pitchFamily="2" charset="2"/>
              <a:buChar char="§"/>
            </a:pPr>
            <a:endParaRPr lang="en-NZ" sz="2800" b="1" dirty="0">
              <a:solidFill>
                <a:schemeClr val="tx2">
                  <a:lumMod val="50000"/>
                </a:schemeClr>
              </a:solidFill>
              <a:cs typeface="Segoe UI" panose="020B0502040204020203" pitchFamily="34" charset="0"/>
            </a:endParaRPr>
          </a:p>
          <a:p>
            <a:pPr marL="457200" indent="-457200">
              <a:buFont typeface="Wingdings" panose="05000000000000000000" pitchFamily="2" charset="2"/>
              <a:buChar char="§"/>
            </a:pPr>
            <a:r>
              <a:rPr lang="en-NZ" sz="2800" b="1" dirty="0">
                <a:solidFill>
                  <a:schemeClr val="tx2">
                    <a:lumMod val="50000"/>
                  </a:schemeClr>
                </a:solidFill>
                <a:cs typeface="Segoe UI" panose="020B0502040204020203" pitchFamily="34" charset="0"/>
              </a:rPr>
              <a:t>the District</a:t>
            </a:r>
          </a:p>
          <a:p>
            <a:pPr marL="457200" indent="-457200">
              <a:buFont typeface="Wingdings" panose="05000000000000000000" pitchFamily="2" charset="2"/>
              <a:buChar char="§"/>
            </a:pPr>
            <a:endParaRPr lang="en-NZ" sz="2800" b="1" dirty="0">
              <a:solidFill>
                <a:schemeClr val="tx2">
                  <a:lumMod val="50000"/>
                </a:schemeClr>
              </a:solidFill>
              <a:cs typeface="Segoe UI" panose="020B0502040204020203" pitchFamily="34" charset="0"/>
            </a:endParaRPr>
          </a:p>
          <a:p>
            <a:pPr marL="457200" indent="-457200">
              <a:buFont typeface="Wingdings" panose="05000000000000000000" pitchFamily="2" charset="2"/>
              <a:buChar char="§"/>
            </a:pPr>
            <a:r>
              <a:rPr lang="en-NZ" sz="2800" b="1" dirty="0">
                <a:solidFill>
                  <a:schemeClr val="tx2">
                    <a:lumMod val="50000"/>
                  </a:schemeClr>
                </a:solidFill>
                <a:cs typeface="Segoe UI" panose="020B0502040204020203" pitchFamily="34" charset="0"/>
              </a:rPr>
              <a:t>RI &amp; RISPPO (Regional Office)</a:t>
            </a:r>
          </a:p>
          <a:p>
            <a:endParaRPr lang="en-NZ" sz="1200" b="1" dirty="0">
              <a:solidFill>
                <a:schemeClr val="tx2">
                  <a:lumMod val="50000"/>
                </a:schemeClr>
              </a:solidFill>
              <a:cs typeface="Segoe UI" panose="020B0502040204020203" pitchFamily="34" charset="0"/>
            </a:endParaRPr>
          </a:p>
          <a:p>
            <a:pPr algn="ctr"/>
            <a:r>
              <a:rPr lang="en-NZ" sz="2400" dirty="0">
                <a:solidFill>
                  <a:schemeClr val="tx2">
                    <a:lumMod val="50000"/>
                  </a:schemeClr>
                </a:solidFill>
                <a:cs typeface="Segoe UI" panose="020B0502040204020203" pitchFamily="34" charset="0"/>
              </a:rPr>
              <a:t>The Secretary is often the Officer who knows most about the Club and its members</a:t>
            </a:r>
          </a:p>
        </p:txBody>
      </p:sp>
      <p:sp>
        <p:nvSpPr>
          <p:cNvPr id="3" name="Slide Number Placeholder 2">
            <a:extLst>
              <a:ext uri="{FF2B5EF4-FFF2-40B4-BE49-F238E27FC236}">
                <a16:creationId xmlns:a16="http://schemas.microsoft.com/office/drawing/2014/main" id="{57995FA4-3AEC-C230-2D63-022D94E33D9B}"/>
              </a:ext>
            </a:extLst>
          </p:cNvPr>
          <p:cNvSpPr>
            <a:spLocks noGrp="1"/>
          </p:cNvSpPr>
          <p:nvPr>
            <p:ph type="sldNum" sz="quarter" idx="12"/>
          </p:nvPr>
        </p:nvSpPr>
        <p:spPr/>
        <p:txBody>
          <a:bodyPr/>
          <a:lstStyle/>
          <a:p>
            <a:fld id="{046BB6E3-0A7F-4EC2-A40F-2B9EBEC1B7CB}" type="slidenum">
              <a:rPr lang="en-NZ" smtClean="0"/>
              <a:t>9</a:t>
            </a:fld>
            <a:endParaRPr lang="en-NZ"/>
          </a:p>
        </p:txBody>
      </p:sp>
    </p:spTree>
    <p:extLst>
      <p:ext uri="{BB962C8B-B14F-4D97-AF65-F5344CB8AC3E}">
        <p14:creationId xmlns:p14="http://schemas.microsoft.com/office/powerpoint/2010/main" val="2382897783"/>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29466</TotalTime>
  <Words>2438</Words>
  <Application>Microsoft Office PowerPoint</Application>
  <PresentationFormat>Widescreen</PresentationFormat>
  <Paragraphs>300</Paragraphs>
  <Slides>24</Slides>
  <Notes>14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Arial</vt:lpstr>
      <vt:lpstr>Calibri</vt:lpstr>
      <vt:lpstr>Segoe UI</vt:lpstr>
      <vt:lpstr>Tahoma</vt:lpstr>
      <vt:lpstr>Times New Roman</vt:lpstr>
      <vt:lpstr>Wingdings</vt:lpstr>
      <vt:lpstr>ヒラギノ角ゴ Pro W3</vt:lpstr>
      <vt:lpstr>Office Theme</vt:lpstr>
      <vt:lpstr>1_Office Theme</vt:lpstr>
      <vt:lpstr>PowerPoint Presentation</vt:lpstr>
      <vt:lpstr>PowerPoint Presentation</vt:lpstr>
      <vt:lpstr>PowerPoint Presentation</vt:lpstr>
      <vt:lpstr>PowerPoint Presentation</vt:lpstr>
      <vt:lpstr>Penalties under IS Regulations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Treasurer’s Role – Dues etc</vt:lpstr>
      <vt:lpstr>Treasurer’s Role</vt:lpstr>
      <vt:lpstr>Treasurer’s Role – 9940 actions</vt:lpstr>
      <vt:lpstr>Treasurer’s Role - Insurance</vt:lpstr>
      <vt:lpstr>Treasurer’s Role - Insurance</vt:lpstr>
      <vt:lpstr>Treasurer’s Role – Income Tax</vt:lpstr>
      <vt:lpstr>Treasurer’s Role - IRD</vt:lpstr>
      <vt:lpstr> Treasurer’s Role – Payments Overseas </vt:lpstr>
      <vt:lpstr>Fundraising - The MONEY flow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Adrian Gregory</cp:lastModifiedBy>
  <cp:revision>96</cp:revision>
  <cp:lastPrinted>2025-05-18T03:06:04Z</cp:lastPrinted>
  <dcterms:created xsi:type="dcterms:W3CDTF">2021-11-03T18:14:43Z</dcterms:created>
  <dcterms:modified xsi:type="dcterms:W3CDTF">2026-05-05T00:45:09Z</dcterms:modified>
</cp:coreProperties>
</file>