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6" r:id="rId5"/>
    <p:sldId id="257" r:id="rId6"/>
    <p:sldId id="258" r:id="rId7"/>
    <p:sldId id="469" r:id="rId8"/>
    <p:sldId id="472" r:id="rId9"/>
    <p:sldId id="475" r:id="rId10"/>
    <p:sldId id="460" r:id="rId11"/>
    <p:sldId id="477" r:id="rId12"/>
    <p:sldId id="476" r:id="rId13"/>
    <p:sldId id="478" r:id="rId14"/>
    <p:sldId id="479" r:id="rId15"/>
    <p:sldId id="480" r:id="rId16"/>
    <p:sldId id="481" r:id="rId17"/>
    <p:sldId id="484" r:id="rId18"/>
    <p:sldId id="483" r:id="rId19"/>
    <p:sldId id="48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B5E6"/>
    <a:srgbClr val="88CBED"/>
    <a:srgbClr val="17458F"/>
    <a:srgbClr val="B9D9EB"/>
    <a:srgbClr val="00A2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1996" autoAdjust="0"/>
  </p:normalViewPr>
  <p:slideViewPr>
    <p:cSldViewPr snapToGrid="0">
      <p:cViewPr varScale="1">
        <p:scale>
          <a:sx n="36" d="100"/>
          <a:sy n="36" d="100"/>
        </p:scale>
        <p:origin x="24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CC367D-10F9-4A38-B489-59615D044EF0}" type="datetimeFigureOut">
              <a:rPr lang="en-AU" smtClean="0"/>
              <a:t>24-Feb-2026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DF0C3-334E-4972-A493-180140496EE6}" type="slidenum">
              <a:rPr lang="en-AU" smtClean="0"/>
              <a:t>‹#›</a:t>
            </a:fld>
            <a:endParaRPr lang="en-AU"/>
          </a:p>
        </p:txBody>
      </p:sp>
    </p:spTree>
    <p:extLst>
      <p:ext uri="{BB962C8B-B14F-4D97-AF65-F5344CB8AC3E}">
        <p14:creationId xmlns:p14="http://schemas.microsoft.com/office/powerpoint/2010/main" val="2088387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What is causing Rotary’s membership crisis? My first objective today is to change your perspective, so you focus on causes, not symptoms.</a:t>
            </a:r>
          </a:p>
          <a:p>
            <a:r>
              <a:rPr lang="en-AU" dirty="0"/>
              <a:t>We’ve all been conditioned to see this in terms of Retention problems (too many people leaving), and recruitment problems (not enough people joining). We’ve even heard quotes from Rotary leaders suggesting, “We don’t have a recruitment problem, we have a retention problem.” Take my word for it, we have both.</a:t>
            </a:r>
          </a:p>
          <a:p>
            <a:r>
              <a:rPr lang="en-AU" dirty="0"/>
              <a:t>There are two contributors to our retention issues, and they are EXTERNAL, NON- CLUB RELATED ISSUES, or what I call the “</a:t>
            </a:r>
            <a:r>
              <a:rPr lang="en-AU" dirty="0" err="1"/>
              <a:t>uncontrollables</a:t>
            </a:r>
            <a:r>
              <a:rPr lang="en-AU" dirty="0"/>
              <a:t>”. These include health concerns, death, relocation, family trauma, work stress, etc. </a:t>
            </a:r>
          </a:p>
          <a:p>
            <a:r>
              <a:rPr lang="en-AU" dirty="0"/>
              <a:t>No matter how well a club is travelling, there is nothing we can do about these external factors.</a:t>
            </a:r>
          </a:p>
          <a:p>
            <a:r>
              <a:rPr lang="en-AU" dirty="0"/>
              <a:t>Then we have INTERNAL, CLUB-RELATED ISSUES, or what I call the “controllables”, such as poor leadership or direction, conflict and members feeling unappreciated.</a:t>
            </a:r>
          </a:p>
          <a:p>
            <a:r>
              <a:rPr lang="en-AU" dirty="0"/>
              <a:t>I categorise these all as problems with our PRODUCT.</a:t>
            </a:r>
          </a:p>
          <a:p>
            <a:r>
              <a:rPr lang="en-AU" dirty="0"/>
              <a:t>Let’s switch to the other side of the flowchart and delve into our RECRUITMENT problems. These can also be divided into two basic issues.</a:t>
            </a:r>
          </a:p>
          <a:p>
            <a:r>
              <a:rPr lang="en-AU" dirty="0"/>
              <a:t>People don’t LIKE what we’re offering, or people don’t KNOW what we’re offering.</a:t>
            </a:r>
          </a:p>
          <a:p>
            <a:r>
              <a:rPr lang="en-AU" dirty="0"/>
              <a:t>If people don’t like what we’re offering, that too is a product problem. But if people don’t know what we’re offering, that’s what I call a PROMOTION problem.</a:t>
            </a:r>
          </a:p>
          <a:p>
            <a:endParaRPr lang="en-AU" dirty="0"/>
          </a:p>
          <a:p>
            <a:endParaRPr lang="en-AU" dirty="0"/>
          </a:p>
        </p:txBody>
      </p:sp>
      <p:sp>
        <p:nvSpPr>
          <p:cNvPr id="4" name="Slide Number Placeholder 3"/>
          <p:cNvSpPr>
            <a:spLocks noGrp="1"/>
          </p:cNvSpPr>
          <p:nvPr>
            <p:ph type="sldNum" sz="quarter" idx="5"/>
          </p:nvPr>
        </p:nvSpPr>
        <p:spPr/>
        <p:txBody>
          <a:bodyPr/>
          <a:lstStyle/>
          <a:p>
            <a:fld id="{6481D9C1-7A54-40DD-93D5-5FD137159198}" type="slidenum">
              <a:rPr lang="en-AU" smtClean="0"/>
              <a:t>2</a:t>
            </a:fld>
            <a:endParaRPr lang="en-AU"/>
          </a:p>
        </p:txBody>
      </p:sp>
    </p:spTree>
    <p:extLst>
      <p:ext uri="{BB962C8B-B14F-4D97-AF65-F5344CB8AC3E}">
        <p14:creationId xmlns:p14="http://schemas.microsoft.com/office/powerpoint/2010/main" val="3589231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A9681-1F7D-E087-16EF-EA3B6A4DA3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EDE52-69C3-06F1-845D-C501A73403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98A28E-D544-4C31-6617-9935FCFF0E20}"/>
              </a:ext>
            </a:extLst>
          </p:cNvPr>
          <p:cNvSpPr>
            <a:spLocks noGrp="1"/>
          </p:cNvSpPr>
          <p:nvPr>
            <p:ph type="body" idx="1"/>
          </p:nvPr>
        </p:nvSpPr>
        <p:spPr/>
        <p:txBody>
          <a:bodyPr/>
          <a:lstStyle/>
          <a:p>
            <a:r>
              <a:rPr lang="en-AU" dirty="0"/>
              <a:t>It’s time for our second activity. I’m going to provide 5 statements, and I want you to ask yourself (SILENTLY ANSWER, DON’T SHARE YET), which of these statements are related to our PRODUCT, which are related to our PROMOTION, and which are BOTH.</a:t>
            </a:r>
          </a:p>
          <a:p>
            <a:r>
              <a:rPr lang="en-AU" dirty="0">
                <a:sym typeface="Wingdings" panose="05000000000000000000" pitchFamily="2" charset="2"/>
              </a:rPr>
              <a:t> 1</a:t>
            </a:r>
          </a:p>
          <a:p>
            <a:pPr marL="171450" indent="-171450">
              <a:buFont typeface="Wingdings" panose="05000000000000000000" pitchFamily="2" charset="2"/>
              <a:buChar char="8"/>
            </a:pPr>
            <a:r>
              <a:rPr lang="en-AU" dirty="0">
                <a:sym typeface="Wingdings" panose="05000000000000000000" pitchFamily="2" charset="2"/>
              </a:rPr>
              <a:t>2</a:t>
            </a:r>
          </a:p>
          <a:p>
            <a:pPr marL="171450" indent="-171450">
              <a:buFont typeface="Wingdings" panose="05000000000000000000" pitchFamily="2" charset="2"/>
              <a:buChar char="8"/>
            </a:pPr>
            <a:r>
              <a:rPr lang="en-AU" dirty="0">
                <a:sym typeface="Wingdings" panose="05000000000000000000" pitchFamily="2" charset="2"/>
              </a:rPr>
              <a:t>3</a:t>
            </a:r>
          </a:p>
          <a:p>
            <a:pPr marL="171450" indent="-171450">
              <a:buFont typeface="Wingdings" panose="05000000000000000000" pitchFamily="2" charset="2"/>
              <a:buChar char="8"/>
            </a:pPr>
            <a:r>
              <a:rPr lang="en-AU" dirty="0">
                <a:sym typeface="Wingdings" panose="05000000000000000000" pitchFamily="2" charset="2"/>
              </a:rPr>
              <a:t>4</a:t>
            </a:r>
          </a:p>
          <a:p>
            <a:pPr marL="171450" indent="-171450">
              <a:buFont typeface="Wingdings" panose="05000000000000000000" pitchFamily="2" charset="2"/>
              <a:buChar char="8"/>
            </a:pPr>
            <a:r>
              <a:rPr lang="en-AU" dirty="0">
                <a:sym typeface="Wingdings" panose="05000000000000000000" pitchFamily="2" charset="2"/>
              </a:rPr>
              <a:t>5</a:t>
            </a:r>
          </a:p>
          <a:p>
            <a:endParaRPr lang="en-AU" dirty="0"/>
          </a:p>
          <a:p>
            <a:r>
              <a:rPr lang="en-AU" dirty="0"/>
              <a:t>Now I’d like you to get into your small groups and compare answers. You should also try to agree on WHY you gave those answers.</a:t>
            </a:r>
          </a:p>
          <a:p>
            <a:endParaRPr lang="en-AU" dirty="0"/>
          </a:p>
          <a:p>
            <a:r>
              <a:rPr lang="en-AU" dirty="0"/>
              <a:t>A few other things to consider about each of these statements: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8"/>
              <a:tabLst/>
              <a:defRPr/>
            </a:pPr>
            <a:r>
              <a:rPr lang="en-GB" sz="1200" dirty="0">
                <a:solidFill>
                  <a:srgbClr val="C00000"/>
                </a:solidFill>
              </a:rPr>
              <a:t>If promotion improved tomorrow, would this still exist?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8"/>
              <a:tabLst/>
              <a:defRPr/>
            </a:pPr>
            <a:r>
              <a:rPr lang="en-GB" sz="1200" dirty="0">
                <a:solidFill>
                  <a:srgbClr val="C00000"/>
                </a:solidFill>
              </a:rPr>
              <a:t>Is this an impact issue, an experience issue, or both?</a:t>
            </a:r>
            <a:endParaRPr lang="en-AU" sz="1200" dirty="0">
              <a:solidFill>
                <a:srgbClr val="C00000"/>
              </a:solidFill>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8"/>
              <a:tabLst/>
              <a:defRPr/>
            </a:pPr>
            <a:endParaRPr lang="en-AU" sz="1200" dirty="0">
              <a:solidFill>
                <a:srgbClr val="C00000"/>
              </a:solidFill>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AU" sz="1200" dirty="0">
                <a:solidFill>
                  <a:srgbClr val="C00000"/>
                </a:solidFill>
              </a:rPr>
              <a:t>Which statements caused disagreement?</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AU" sz="1200" dirty="0">
                <a:solidFill>
                  <a:srgbClr val="C00000"/>
                </a:solidFill>
              </a:rPr>
              <a:t>Which was hardest to admit as a product issue?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AU" sz="1200" dirty="0">
                <a:solidFill>
                  <a:srgbClr val="C00000"/>
                </a:solidFill>
              </a:rPr>
              <a:t>We generally find that promotion problems don’t cause us much discomfort, but product problems can be uncomfortable, because they require us to change.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AU" sz="1200" dirty="0">
              <a:solidFill>
                <a:srgbClr val="C00000"/>
              </a:solidFill>
            </a:endParaRPr>
          </a:p>
          <a:p>
            <a:endParaRPr lang="en-AU" dirty="0"/>
          </a:p>
          <a:p>
            <a:endParaRPr lang="en-AU" dirty="0"/>
          </a:p>
          <a:p>
            <a:endParaRPr lang="en-AU" dirty="0"/>
          </a:p>
          <a:p>
            <a:endParaRPr lang="en-AU" dirty="0"/>
          </a:p>
          <a:p>
            <a:endParaRPr lang="en-AU" dirty="0"/>
          </a:p>
          <a:p>
            <a:r>
              <a:rPr lang="en-AU" dirty="0"/>
              <a:t>So, I have a follow up question, and I don’t need written answers. I just want you to think about it.</a:t>
            </a:r>
          </a:p>
          <a:p>
            <a:endParaRPr lang="en-AU" dirty="0"/>
          </a:p>
          <a:p>
            <a:r>
              <a:rPr lang="en-AU" dirty="0">
                <a:sym typeface="Wingdings" panose="05000000000000000000" pitchFamily="2" charset="2"/>
              </a:rPr>
              <a:t> </a:t>
            </a:r>
            <a:r>
              <a:rPr lang="en-GB" dirty="0"/>
              <a:t>Which of these assumptions would survive if another service club opened tomorrow in your town and thrived?</a:t>
            </a:r>
            <a:endParaRPr lang="en-AU" dirty="0"/>
          </a:p>
        </p:txBody>
      </p:sp>
      <p:sp>
        <p:nvSpPr>
          <p:cNvPr id="4" name="Slide Number Placeholder 3">
            <a:extLst>
              <a:ext uri="{FF2B5EF4-FFF2-40B4-BE49-F238E27FC236}">
                <a16:creationId xmlns:a16="http://schemas.microsoft.com/office/drawing/2014/main" id="{BEB6A54C-69B2-A439-6FA2-B3F085491D4F}"/>
              </a:ext>
            </a:extLst>
          </p:cNvPr>
          <p:cNvSpPr>
            <a:spLocks noGrp="1"/>
          </p:cNvSpPr>
          <p:nvPr>
            <p:ph type="sldNum" sz="quarter" idx="5"/>
          </p:nvPr>
        </p:nvSpPr>
        <p:spPr/>
        <p:txBody>
          <a:bodyPr/>
          <a:lstStyle/>
          <a:p>
            <a:fld id="{0C9DF0C3-334E-4972-A493-180140496EE6}" type="slidenum">
              <a:rPr lang="en-AU" smtClean="0"/>
              <a:t>11</a:t>
            </a:fld>
            <a:endParaRPr lang="en-AU"/>
          </a:p>
        </p:txBody>
      </p:sp>
    </p:spTree>
    <p:extLst>
      <p:ext uri="{BB962C8B-B14F-4D97-AF65-F5344CB8AC3E}">
        <p14:creationId xmlns:p14="http://schemas.microsoft.com/office/powerpoint/2010/main" val="154276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have a scenario for you to think about. </a:t>
            </a:r>
          </a:p>
          <a:p>
            <a:r>
              <a:rPr lang="en-GB" dirty="0"/>
              <a:t>A capable, busy person asks: “Why should I give my time to your club?”</a:t>
            </a:r>
            <a:endParaRPr lang="en-AU" dirty="0"/>
          </a:p>
        </p:txBody>
      </p:sp>
      <p:sp>
        <p:nvSpPr>
          <p:cNvPr id="4" name="Slide Number Placeholder 3"/>
          <p:cNvSpPr>
            <a:spLocks noGrp="1"/>
          </p:cNvSpPr>
          <p:nvPr>
            <p:ph type="sldNum" sz="quarter" idx="5"/>
          </p:nvPr>
        </p:nvSpPr>
        <p:spPr/>
        <p:txBody>
          <a:bodyPr/>
          <a:lstStyle/>
          <a:p>
            <a:fld id="{0C9DF0C3-334E-4972-A493-180140496EE6}" type="slidenum">
              <a:rPr lang="en-AU" smtClean="0"/>
              <a:t>12</a:t>
            </a:fld>
            <a:endParaRPr lang="en-AU"/>
          </a:p>
        </p:txBody>
      </p:sp>
    </p:spTree>
    <p:extLst>
      <p:ext uri="{BB962C8B-B14F-4D97-AF65-F5344CB8AC3E}">
        <p14:creationId xmlns:p14="http://schemas.microsoft.com/office/powerpoint/2010/main" val="4022651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70A0A-95E1-5073-AF3E-91985696A4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FC25DB-9CDE-7CA0-1B0A-BC0C60D3FE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E4F4D1-4F4A-FF3D-17AF-A31236B8B422}"/>
              </a:ext>
            </a:extLst>
          </p:cNvPr>
          <p:cNvSpPr>
            <a:spLocks noGrp="1"/>
          </p:cNvSpPr>
          <p:nvPr>
            <p:ph type="body" idx="1"/>
          </p:nvPr>
        </p:nvSpPr>
        <p:spPr/>
        <p:txBody>
          <a:bodyPr/>
          <a:lstStyle/>
          <a:p>
            <a:r>
              <a:rPr lang="en-AU" dirty="0"/>
              <a:t>For our third activity, I want you all to work on your own UNLESS you have another member of your club in the room. In that case, work with your fellow club member(s).</a:t>
            </a:r>
          </a:p>
          <a:p>
            <a:r>
              <a:rPr lang="en-AU" dirty="0"/>
              <a:t>I want you to write down two short statements:</a:t>
            </a:r>
          </a:p>
          <a:p>
            <a:r>
              <a:rPr lang="en-GB" dirty="0">
                <a:sym typeface="Wingdings" panose="05000000000000000000" pitchFamily="2" charset="2"/>
              </a:rPr>
              <a:t> </a:t>
            </a:r>
            <a:r>
              <a:rPr lang="en-GB" dirty="0"/>
              <a:t>What </a:t>
            </a:r>
            <a:r>
              <a:rPr lang="en-GB" i="1" dirty="0"/>
              <a:t>we</a:t>
            </a:r>
            <a:r>
              <a:rPr lang="en-GB" dirty="0"/>
              <a:t> think our Rotary product is</a:t>
            </a:r>
          </a:p>
          <a:p>
            <a:r>
              <a:rPr lang="en-GB" dirty="0">
                <a:sym typeface="Wingdings" panose="05000000000000000000" pitchFamily="2" charset="2"/>
              </a:rPr>
              <a:t> </a:t>
            </a:r>
            <a:r>
              <a:rPr lang="en-GB" dirty="0"/>
              <a:t>What a non-member probably thinks it is</a:t>
            </a:r>
          </a:p>
          <a:p>
            <a:r>
              <a:rPr lang="en-GB" dirty="0"/>
              <a:t>Rules:</a:t>
            </a:r>
          </a:p>
          <a:p>
            <a:r>
              <a:rPr lang="en-GB" dirty="0"/>
              <a:t>Two sentences max per statement. No marketing language.</a:t>
            </a:r>
          </a:p>
          <a:p>
            <a:r>
              <a:rPr lang="en-GB" dirty="0"/>
              <a:t>I’ll give you about 5 minutes.</a:t>
            </a:r>
          </a:p>
          <a:p>
            <a:r>
              <a:rPr lang="en-AU" dirty="0"/>
              <a:t>…. After 5 minutes</a:t>
            </a:r>
          </a:p>
          <a:p>
            <a:r>
              <a:rPr lang="en-AU" dirty="0"/>
              <a:t>So, you should each have two statements before you, one describing what you feel is your club’s product offering, and a second statement being an assumption as to how outsiders may view your club.</a:t>
            </a:r>
          </a:p>
          <a:p>
            <a:r>
              <a:rPr lang="en-AU" dirty="0"/>
              <a:t>Here comes the real test.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8"/>
              <a:tabLst/>
              <a:defRPr/>
            </a:pPr>
            <a:r>
              <a:rPr lang="en-GB" dirty="0"/>
              <a:t>What version would you buy?</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dirty="0"/>
              <a:t>Put yourself in the shoes of that capable, busy person who has questioned why they should give their time to your club.</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dirty="0"/>
              <a:t>Let’s have a show of hands as to who would buy the first statement.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dirty="0"/>
              <a:t>And now the second statement.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dirty="0"/>
              <a:t>What are we trying to achieve with this activity? We want to create a moment where leaders privately acknowledge that what they value internally may not be compelling externally.</a:t>
            </a:r>
          </a:p>
          <a:p>
            <a:endParaRPr lang="en-AU" dirty="0"/>
          </a:p>
          <a:p>
            <a:endParaRPr lang="en-AU" dirty="0"/>
          </a:p>
          <a:p>
            <a:endParaRPr lang="en-AU" dirty="0"/>
          </a:p>
          <a:p>
            <a:endParaRPr lang="en-AU" dirty="0"/>
          </a:p>
        </p:txBody>
      </p:sp>
      <p:sp>
        <p:nvSpPr>
          <p:cNvPr id="4" name="Slide Number Placeholder 3">
            <a:extLst>
              <a:ext uri="{FF2B5EF4-FFF2-40B4-BE49-F238E27FC236}">
                <a16:creationId xmlns:a16="http://schemas.microsoft.com/office/drawing/2014/main" id="{0E4ADD50-89D3-8363-7335-7EEEEB354AE3}"/>
              </a:ext>
            </a:extLst>
          </p:cNvPr>
          <p:cNvSpPr>
            <a:spLocks noGrp="1"/>
          </p:cNvSpPr>
          <p:nvPr>
            <p:ph type="sldNum" sz="quarter" idx="5"/>
          </p:nvPr>
        </p:nvSpPr>
        <p:spPr/>
        <p:txBody>
          <a:bodyPr/>
          <a:lstStyle/>
          <a:p>
            <a:fld id="{0C9DF0C3-334E-4972-A493-180140496EE6}" type="slidenum">
              <a:rPr lang="en-AU" smtClean="0"/>
              <a:t>13</a:t>
            </a:fld>
            <a:endParaRPr lang="en-AU"/>
          </a:p>
        </p:txBody>
      </p:sp>
    </p:spTree>
    <p:extLst>
      <p:ext uri="{BB962C8B-B14F-4D97-AF65-F5344CB8AC3E}">
        <p14:creationId xmlns:p14="http://schemas.microsoft.com/office/powerpoint/2010/main" val="1540941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AE699-0B6E-8C45-2228-22A271B61E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95DDBE-62E4-74A8-27A1-182C58C413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5ED5B4-21A2-81BF-E135-77C6266A1AEA}"/>
              </a:ext>
            </a:extLst>
          </p:cNvPr>
          <p:cNvSpPr>
            <a:spLocks noGrp="1"/>
          </p:cNvSpPr>
          <p:nvPr>
            <p:ph type="body" idx="1"/>
          </p:nvPr>
        </p:nvSpPr>
        <p:spPr/>
        <p:txBody>
          <a:bodyPr/>
          <a:lstStyle/>
          <a:p>
            <a:r>
              <a:rPr lang="en-GB" sz="1200" b="0" dirty="0"/>
              <a:t>Your most precious resource is the time your members contribute.</a:t>
            </a:r>
          </a:p>
          <a:p>
            <a:endParaRPr lang="en-GB" sz="1200" b="0" dirty="0"/>
          </a:p>
          <a:p>
            <a:r>
              <a:rPr lang="en-GB" sz="1200" b="0" dirty="0"/>
              <a:t>But we need to ask </a:t>
            </a:r>
            <a:r>
              <a:rPr lang="en-GB" sz="1200" b="0" dirty="0">
                <a:sym typeface="Wingdings" panose="05000000000000000000" pitchFamily="2" charset="2"/>
              </a:rPr>
              <a:t> </a:t>
            </a:r>
            <a:r>
              <a:rPr lang="en-GB" sz="1200" b="0" dirty="0"/>
              <a:t>Where is this time going?</a:t>
            </a:r>
          </a:p>
          <a:p>
            <a:endParaRPr lang="en-GB" sz="1200" b="0" dirty="0"/>
          </a:p>
          <a:p>
            <a:r>
              <a:rPr lang="en-GB" sz="1200" b="0" dirty="0"/>
              <a:t>Let’s do some mental arithmetic. I want you to calculate your annual meeting hours for a typical member. Just write it down.</a:t>
            </a:r>
          </a:p>
          <a:p>
            <a:r>
              <a:rPr lang="en-GB" sz="1200" b="0" dirty="0"/>
              <a:t>And now I want you to calculate your annual service hours.</a:t>
            </a:r>
          </a:p>
          <a:p>
            <a:endParaRPr lang="en-GB" sz="1200" b="0" dirty="0"/>
          </a:p>
          <a:p>
            <a:r>
              <a:rPr lang="en-GB" sz="1200" b="0" dirty="0"/>
              <a:t>Which of these creates the story you tell potential members? </a:t>
            </a:r>
          </a:p>
          <a:p>
            <a:endParaRPr lang="en-AU" dirty="0"/>
          </a:p>
        </p:txBody>
      </p:sp>
      <p:sp>
        <p:nvSpPr>
          <p:cNvPr id="4" name="Slide Number Placeholder 3">
            <a:extLst>
              <a:ext uri="{FF2B5EF4-FFF2-40B4-BE49-F238E27FC236}">
                <a16:creationId xmlns:a16="http://schemas.microsoft.com/office/drawing/2014/main" id="{F8B4B55F-BD7E-2441-FB36-F65940C39369}"/>
              </a:ext>
            </a:extLst>
          </p:cNvPr>
          <p:cNvSpPr>
            <a:spLocks noGrp="1"/>
          </p:cNvSpPr>
          <p:nvPr>
            <p:ph type="sldNum" sz="quarter" idx="5"/>
          </p:nvPr>
        </p:nvSpPr>
        <p:spPr/>
        <p:txBody>
          <a:bodyPr/>
          <a:lstStyle/>
          <a:p>
            <a:fld id="{0C9DF0C3-334E-4972-A493-180140496EE6}" type="slidenum">
              <a:rPr lang="en-AU" smtClean="0"/>
              <a:t>14</a:t>
            </a:fld>
            <a:endParaRPr lang="en-AU"/>
          </a:p>
        </p:txBody>
      </p:sp>
    </p:spTree>
    <p:extLst>
      <p:ext uri="{BB962C8B-B14F-4D97-AF65-F5344CB8AC3E}">
        <p14:creationId xmlns:p14="http://schemas.microsoft.com/office/powerpoint/2010/main" val="920313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As you head back to your clubs to prepare for the year ahead, take some time to reflect on this question. You may wish to write down your answer.</a:t>
            </a:r>
          </a:p>
          <a:p>
            <a:endParaRPr lang="en-AU" dirty="0"/>
          </a:p>
          <a:p>
            <a:r>
              <a:rPr lang="en-GB" sz="1200" b="1" dirty="0">
                <a:sym typeface="Wingdings" panose="05000000000000000000" pitchFamily="2" charset="2"/>
              </a:rPr>
              <a:t> </a:t>
            </a:r>
            <a:r>
              <a:rPr lang="en-GB" sz="1200" b="1" dirty="0"/>
              <a:t>If our club is still struggling with membership next year, it will be because we failed to change our …..</a:t>
            </a:r>
            <a:endParaRPr lang="en-AU" dirty="0"/>
          </a:p>
        </p:txBody>
      </p:sp>
      <p:sp>
        <p:nvSpPr>
          <p:cNvPr id="4" name="Slide Number Placeholder 3"/>
          <p:cNvSpPr>
            <a:spLocks noGrp="1"/>
          </p:cNvSpPr>
          <p:nvPr>
            <p:ph type="sldNum" sz="quarter" idx="5"/>
          </p:nvPr>
        </p:nvSpPr>
        <p:spPr/>
        <p:txBody>
          <a:bodyPr/>
          <a:lstStyle/>
          <a:p>
            <a:fld id="{0C9DF0C3-334E-4972-A493-180140496EE6}" type="slidenum">
              <a:rPr lang="en-AU" smtClean="0"/>
              <a:t>15</a:t>
            </a:fld>
            <a:endParaRPr lang="en-AU"/>
          </a:p>
        </p:txBody>
      </p:sp>
    </p:spTree>
    <p:extLst>
      <p:ext uri="{BB962C8B-B14F-4D97-AF65-F5344CB8AC3E}">
        <p14:creationId xmlns:p14="http://schemas.microsoft.com/office/powerpoint/2010/main" val="902419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closing, I want to leave you with this thought.</a:t>
            </a:r>
          </a:p>
          <a:p>
            <a:r>
              <a:rPr lang="en-GB" dirty="0"/>
              <a:t>Communities still want service.</a:t>
            </a:r>
            <a:br>
              <a:rPr lang="en-GB" dirty="0"/>
            </a:br>
            <a:r>
              <a:rPr lang="en-GB" dirty="0"/>
              <a:t>If they aren’t choosing Rotary, the problem isn’t the community.</a:t>
            </a:r>
            <a:endParaRPr lang="en-AU" dirty="0"/>
          </a:p>
        </p:txBody>
      </p:sp>
      <p:sp>
        <p:nvSpPr>
          <p:cNvPr id="4" name="Slide Number Placeholder 3"/>
          <p:cNvSpPr>
            <a:spLocks noGrp="1"/>
          </p:cNvSpPr>
          <p:nvPr>
            <p:ph type="sldNum" sz="quarter" idx="5"/>
          </p:nvPr>
        </p:nvSpPr>
        <p:spPr/>
        <p:txBody>
          <a:bodyPr/>
          <a:lstStyle/>
          <a:p>
            <a:fld id="{0C9DF0C3-334E-4972-A493-180140496EE6}" type="slidenum">
              <a:rPr lang="en-AU" smtClean="0"/>
              <a:t>16</a:t>
            </a:fld>
            <a:endParaRPr lang="en-AU"/>
          </a:p>
        </p:txBody>
      </p:sp>
    </p:spTree>
    <p:extLst>
      <p:ext uri="{BB962C8B-B14F-4D97-AF65-F5344CB8AC3E}">
        <p14:creationId xmlns:p14="http://schemas.microsoft.com/office/powerpoint/2010/main" val="2866834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As you can see, there are more arrows pointing to PRODUCT problems than anywhere else.</a:t>
            </a:r>
          </a:p>
          <a:p>
            <a:r>
              <a:rPr lang="en-AU" dirty="0"/>
              <a:t>So, this is where I’m looking to change your mindset. </a:t>
            </a:r>
          </a:p>
          <a:p>
            <a:r>
              <a:rPr lang="en-AU" dirty="0"/>
              <a:t>Instead of looking at our membership challenges from a retention and recruitment perspective, I want you to start looking at these challenges from a product and promotion mindset. Recruitment and retention are the SYMPTOMS. Product and promotion problems are the CAUSE.</a:t>
            </a:r>
          </a:p>
        </p:txBody>
      </p:sp>
      <p:sp>
        <p:nvSpPr>
          <p:cNvPr id="4" name="Slide Number Placeholder 3"/>
          <p:cNvSpPr>
            <a:spLocks noGrp="1"/>
          </p:cNvSpPr>
          <p:nvPr>
            <p:ph type="sldNum" sz="quarter" idx="5"/>
          </p:nvPr>
        </p:nvSpPr>
        <p:spPr/>
        <p:txBody>
          <a:bodyPr/>
          <a:lstStyle/>
          <a:p>
            <a:fld id="{6481D9C1-7A54-40DD-93D5-5FD137159198}" type="slidenum">
              <a:rPr lang="en-AU" smtClean="0"/>
              <a:t>3</a:t>
            </a:fld>
            <a:endParaRPr lang="en-AU"/>
          </a:p>
        </p:txBody>
      </p:sp>
    </p:spTree>
    <p:extLst>
      <p:ext uri="{BB962C8B-B14F-4D97-AF65-F5344CB8AC3E}">
        <p14:creationId xmlns:p14="http://schemas.microsoft.com/office/powerpoint/2010/main" val="2463236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Another way of looking at this is that recruitment and retention issues are DOWNSTREAM from product and promotion issues. </a:t>
            </a:r>
          </a:p>
          <a:p>
            <a:r>
              <a:rPr lang="en-AU" dirty="0"/>
              <a:t>Product issues are at the top of the stream. There’s no use in promoting a product that is not fit for purpose.</a:t>
            </a:r>
          </a:p>
        </p:txBody>
      </p:sp>
      <p:sp>
        <p:nvSpPr>
          <p:cNvPr id="4" name="Slide Number Placeholder 3"/>
          <p:cNvSpPr>
            <a:spLocks noGrp="1"/>
          </p:cNvSpPr>
          <p:nvPr>
            <p:ph type="sldNum" sz="quarter" idx="5"/>
          </p:nvPr>
        </p:nvSpPr>
        <p:spPr/>
        <p:txBody>
          <a:bodyPr/>
          <a:lstStyle/>
          <a:p>
            <a:fld id="{6481D9C1-7A54-40DD-93D5-5FD137159198}" type="slidenum">
              <a:rPr lang="en-AU" smtClean="0"/>
              <a:t>4</a:t>
            </a:fld>
            <a:endParaRPr lang="en-AU"/>
          </a:p>
        </p:txBody>
      </p:sp>
    </p:spTree>
    <p:extLst>
      <p:ext uri="{BB962C8B-B14F-4D97-AF65-F5344CB8AC3E}">
        <p14:creationId xmlns:p14="http://schemas.microsoft.com/office/powerpoint/2010/main" val="615669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Simply, if the clubs in your district have a great product, and they promote it well, their recruitment and retention issues will disappear.</a:t>
            </a:r>
          </a:p>
        </p:txBody>
      </p:sp>
      <p:sp>
        <p:nvSpPr>
          <p:cNvPr id="4" name="Slide Number Placeholder 3"/>
          <p:cNvSpPr>
            <a:spLocks noGrp="1"/>
          </p:cNvSpPr>
          <p:nvPr>
            <p:ph type="sldNum" sz="quarter" idx="5"/>
          </p:nvPr>
        </p:nvSpPr>
        <p:spPr/>
        <p:txBody>
          <a:bodyPr/>
          <a:lstStyle/>
          <a:p>
            <a:fld id="{6481D9C1-7A54-40DD-93D5-5FD137159198}" type="slidenum">
              <a:rPr lang="en-AU" smtClean="0"/>
              <a:t>5</a:t>
            </a:fld>
            <a:endParaRPr lang="en-AU"/>
          </a:p>
        </p:txBody>
      </p:sp>
    </p:spTree>
    <p:extLst>
      <p:ext uri="{BB962C8B-B14F-4D97-AF65-F5344CB8AC3E}">
        <p14:creationId xmlns:p14="http://schemas.microsoft.com/office/powerpoint/2010/main" val="3070451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 want to share a case study with you about the regional South Australian town of Lameroo. With a population of just under 900, Lameroo sits in South Australia’s Murray Mallee region, just over 200kms east of Adelaide, almost out to the Victorian border, and was recently named South Australia’s Agricultural Town of the Year for 2025. As you can see, at the time this photo was taken, there was a Rotary club in Lameroo.</a:t>
            </a:r>
          </a:p>
          <a:p>
            <a:r>
              <a:rPr lang="en-AU" dirty="0"/>
              <a:t>In 2014 at a district leaders’ meeting, an Assistant Governor announced that the club would celebrate its 40</a:t>
            </a:r>
            <a:r>
              <a:rPr lang="en-AU" baseline="30000" dirty="0"/>
              <a:t>th</a:t>
            </a:r>
            <a:r>
              <a:rPr lang="en-AU" dirty="0"/>
              <a:t> birthday, but at that celebration the club would also be handing in its charter. The club had single digit membership for many years, with the youngest members in their late 70s. The district leaders at the time trotted out the typical excuses. It was a small, isolated town which supported grain farming and sheep grazing. Much of the southern half of the continent was affected by a severe drought at the time. The young people were all heading to Adelaide or interstate for tertiary education and employment opportunities. And those wise district leaders came to the only logical conclusion.</a:t>
            </a:r>
          </a:p>
        </p:txBody>
      </p:sp>
      <p:sp>
        <p:nvSpPr>
          <p:cNvPr id="4" name="Slide Number Placeholder 3"/>
          <p:cNvSpPr>
            <a:spLocks noGrp="1"/>
          </p:cNvSpPr>
          <p:nvPr>
            <p:ph type="sldNum" sz="quarter" idx="5"/>
          </p:nvPr>
        </p:nvSpPr>
        <p:spPr/>
        <p:txBody>
          <a:bodyPr/>
          <a:lstStyle/>
          <a:p>
            <a:fld id="{6481D9C1-7A54-40DD-93D5-5FD137159198}" type="slidenum">
              <a:rPr lang="en-AU" smtClean="0"/>
              <a:t>6</a:t>
            </a:fld>
            <a:endParaRPr lang="en-AU"/>
          </a:p>
        </p:txBody>
      </p:sp>
    </p:spTree>
    <p:extLst>
      <p:ext uri="{BB962C8B-B14F-4D97-AF65-F5344CB8AC3E}">
        <p14:creationId xmlns:p14="http://schemas.microsoft.com/office/powerpoint/2010/main" val="1979819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community could no longer support a service club.</a:t>
            </a:r>
          </a:p>
          <a:p>
            <a:r>
              <a:rPr lang="en-AU" dirty="0"/>
              <a:t>Then about six months later, at a subsequent district leaders meeting, it was revealed that Lions International had gone into the town of Lameroo and started a new Lions club with 36 members. </a:t>
            </a:r>
          </a:p>
          <a:p>
            <a:r>
              <a:rPr lang="en-AU" dirty="0"/>
              <a:t>That was quite the reality check. It then became clear that it wasn’t about a community not being able to support a service club, it was about the version of service Rotary was offering. Quite simply, the product was not Fit for Purpose. </a:t>
            </a:r>
          </a:p>
        </p:txBody>
      </p:sp>
      <p:sp>
        <p:nvSpPr>
          <p:cNvPr id="4" name="Slide Number Placeholder 3"/>
          <p:cNvSpPr>
            <a:spLocks noGrp="1"/>
          </p:cNvSpPr>
          <p:nvPr>
            <p:ph type="sldNum" sz="quarter" idx="5"/>
          </p:nvPr>
        </p:nvSpPr>
        <p:spPr/>
        <p:txBody>
          <a:bodyPr/>
          <a:lstStyle/>
          <a:p>
            <a:fld id="{6481D9C1-7A54-40DD-93D5-5FD137159198}" type="slidenum">
              <a:rPr lang="en-AU" smtClean="0"/>
              <a:t>7</a:t>
            </a:fld>
            <a:endParaRPr lang="en-AU"/>
          </a:p>
        </p:txBody>
      </p:sp>
    </p:spTree>
    <p:extLst>
      <p:ext uri="{BB962C8B-B14F-4D97-AF65-F5344CB8AC3E}">
        <p14:creationId xmlns:p14="http://schemas.microsoft.com/office/powerpoint/2010/main" val="3173649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Across Zone 8 we’ve lost over 100 clubs in the last 3 years. What many Rotarians fail to realise is that it’s not just the one or two Rotarians in this club or that club that is causing our serious membership decline, but the 15 or 20 we lose at a time when clubs close. Our records show that when a club closes, only a small fraction of their members continue their Rotary journey elsewhere. </a:t>
            </a:r>
          </a:p>
          <a:p>
            <a:endParaRPr lang="en-AU" dirty="0">
              <a:sym typeface="Wingdings" panose="05000000000000000000" pitchFamily="2" charset="2"/>
            </a:endParaRPr>
          </a:p>
          <a:p>
            <a:r>
              <a:rPr lang="en-AU" dirty="0">
                <a:sym typeface="Wingdings" panose="05000000000000000000" pitchFamily="2" charset="2"/>
              </a:rPr>
              <a:t> </a:t>
            </a:r>
            <a:r>
              <a:rPr lang="en-AU" dirty="0"/>
              <a:t>So, how many of those 100 plus clubs do you think closed because their community could no longer support a service club?</a:t>
            </a:r>
          </a:p>
        </p:txBody>
      </p:sp>
      <p:sp>
        <p:nvSpPr>
          <p:cNvPr id="4" name="Slide Number Placeholder 3"/>
          <p:cNvSpPr>
            <a:spLocks noGrp="1"/>
          </p:cNvSpPr>
          <p:nvPr>
            <p:ph type="sldNum" sz="quarter" idx="5"/>
          </p:nvPr>
        </p:nvSpPr>
        <p:spPr/>
        <p:txBody>
          <a:bodyPr/>
          <a:lstStyle/>
          <a:p>
            <a:fld id="{0C9DF0C3-334E-4972-A493-180140496EE6}" type="slidenum">
              <a:rPr lang="en-AU" smtClean="0"/>
              <a:t>8</a:t>
            </a:fld>
            <a:endParaRPr lang="en-AU"/>
          </a:p>
        </p:txBody>
      </p:sp>
    </p:spTree>
    <p:extLst>
      <p:ext uri="{BB962C8B-B14F-4D97-AF65-F5344CB8AC3E}">
        <p14:creationId xmlns:p14="http://schemas.microsoft.com/office/powerpoint/2010/main" val="1322256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It’s time for our first activity, and I’d like you all to get into groups of 2 or 3 and come up with as many answers to this question as possible. What assumptions to we make about why people won’t join our club? We’re not looking for solutions here, just the assumptions. I’ll give you a few minutes. </a:t>
            </a:r>
          </a:p>
          <a:p>
            <a:endParaRPr lang="en-AU" dirty="0"/>
          </a:p>
          <a:p>
            <a:r>
              <a:rPr lang="en-AU" dirty="0"/>
              <a:t>So, I have a follow up question, and I don’t need written answers. I just want you to think about it.</a:t>
            </a:r>
          </a:p>
          <a:p>
            <a:endParaRPr lang="en-AU" dirty="0"/>
          </a:p>
          <a:p>
            <a:r>
              <a:rPr lang="en-AU" dirty="0">
                <a:sym typeface="Wingdings" panose="05000000000000000000" pitchFamily="2" charset="2"/>
              </a:rPr>
              <a:t> </a:t>
            </a:r>
            <a:r>
              <a:rPr lang="en-GB" dirty="0"/>
              <a:t>Which of these assumptions would survive if another service club opened tomorrow in your town and thrived?</a:t>
            </a:r>
            <a:endParaRPr lang="en-AU" dirty="0"/>
          </a:p>
        </p:txBody>
      </p:sp>
      <p:sp>
        <p:nvSpPr>
          <p:cNvPr id="4" name="Slide Number Placeholder 3"/>
          <p:cNvSpPr>
            <a:spLocks noGrp="1"/>
          </p:cNvSpPr>
          <p:nvPr>
            <p:ph type="sldNum" sz="quarter" idx="5"/>
          </p:nvPr>
        </p:nvSpPr>
        <p:spPr/>
        <p:txBody>
          <a:bodyPr/>
          <a:lstStyle/>
          <a:p>
            <a:fld id="{0C9DF0C3-334E-4972-A493-180140496EE6}" type="slidenum">
              <a:rPr lang="en-AU" smtClean="0"/>
              <a:t>9</a:t>
            </a:fld>
            <a:endParaRPr lang="en-AU"/>
          </a:p>
        </p:txBody>
      </p:sp>
    </p:spTree>
    <p:extLst>
      <p:ext uri="{BB962C8B-B14F-4D97-AF65-F5344CB8AC3E}">
        <p14:creationId xmlns:p14="http://schemas.microsoft.com/office/powerpoint/2010/main" val="110816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9E647-A58E-CBE7-6C27-6893041B76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FF720E-339B-D7A5-B7F4-C41665A913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0EA7B7-0FB0-076A-896C-4FD9702C33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When we talk about the Rotary product, we’re talking about an overall value proposition — not one thing</a:t>
            </a:r>
            <a:endParaRPr lang="en-GB" sz="1200" b="0" i="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8"/>
              <a:tabLst/>
              <a:defRPr/>
            </a:pPr>
            <a:r>
              <a:rPr lang="en-GB" sz="1200" i="1" dirty="0">
                <a:sym typeface="Wingdings" panose="05000000000000000000" pitchFamily="2" charset="2"/>
              </a:rPr>
              <a:t>O</a:t>
            </a:r>
            <a:r>
              <a:rPr lang="en-GB" sz="1200" b="0" dirty="0">
                <a:solidFill>
                  <a:srgbClr val="C00000"/>
                </a:solidFill>
              </a:rPr>
              <a:t>ur</a:t>
            </a:r>
            <a:r>
              <a:rPr lang="en-GB" sz="1200" b="1" dirty="0">
                <a:solidFill>
                  <a:srgbClr val="C00000"/>
                </a:solidFill>
              </a:rPr>
              <a:t> Product</a:t>
            </a:r>
            <a:r>
              <a:rPr lang="en-GB" sz="1200" dirty="0"/>
              <a:t> is the </a:t>
            </a:r>
            <a:r>
              <a:rPr lang="en-GB" sz="1200" i="1" dirty="0"/>
              <a:t>impact we make</a:t>
            </a:r>
            <a:r>
              <a:rPr lang="en-GB" sz="1200" dirty="0"/>
              <a:t> and the </a:t>
            </a:r>
            <a:r>
              <a:rPr lang="en-GB" sz="1200" i="1" dirty="0"/>
              <a:t>way our members are involved in making it.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200" b="0" i="0" dirty="0"/>
              <a:t>We need to be careful about the role our meetings play in our product offering. </a:t>
            </a:r>
            <a:r>
              <a:rPr lang="en-GB" b="0" i="0" dirty="0"/>
              <a:t>Well-run, purposeful meetings add value to the Rotary product.</a:t>
            </a:r>
            <a:br>
              <a:rPr lang="en-GB" b="0" i="0" dirty="0"/>
            </a:br>
            <a:r>
              <a:rPr lang="en-GB" b="0" i="0" dirty="0"/>
              <a:t>Poorly run, unproductive meetings damage it</a:t>
            </a:r>
            <a:endParaRPr lang="en-GB" sz="1200" b="0" i="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sym typeface="Wingdings" panose="05000000000000000000" pitchFamily="2" charset="2"/>
              </a:rPr>
              <a:t> </a:t>
            </a:r>
            <a:r>
              <a:rPr lang="en-GB" sz="1200" b="1" dirty="0">
                <a:solidFill>
                  <a:srgbClr val="C00000"/>
                </a:solidFill>
              </a:rPr>
              <a:t>Promotion</a:t>
            </a:r>
            <a:r>
              <a:rPr lang="en-GB" sz="1200" dirty="0"/>
              <a:t> is how clearly and honestly we explain that impact and involvement to people outside the club.</a:t>
            </a:r>
            <a:endParaRPr lang="en-AU" sz="1200" b="1" dirty="0">
              <a:solidFill>
                <a:srgbClr val="C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1" dirty="0"/>
          </a:p>
          <a:p>
            <a:endParaRPr lang="en-AU" dirty="0"/>
          </a:p>
        </p:txBody>
      </p:sp>
      <p:sp>
        <p:nvSpPr>
          <p:cNvPr id="4" name="Slide Number Placeholder 3">
            <a:extLst>
              <a:ext uri="{FF2B5EF4-FFF2-40B4-BE49-F238E27FC236}">
                <a16:creationId xmlns:a16="http://schemas.microsoft.com/office/drawing/2014/main" id="{917EAFB5-32BC-F898-F93F-FA20F6551A66}"/>
              </a:ext>
            </a:extLst>
          </p:cNvPr>
          <p:cNvSpPr>
            <a:spLocks noGrp="1"/>
          </p:cNvSpPr>
          <p:nvPr>
            <p:ph type="sldNum" sz="quarter" idx="5"/>
          </p:nvPr>
        </p:nvSpPr>
        <p:spPr/>
        <p:txBody>
          <a:bodyPr/>
          <a:lstStyle/>
          <a:p>
            <a:fld id="{0C9DF0C3-334E-4972-A493-180140496EE6}" type="slidenum">
              <a:rPr lang="en-AU" smtClean="0"/>
              <a:t>10</a:t>
            </a:fld>
            <a:endParaRPr lang="en-AU"/>
          </a:p>
        </p:txBody>
      </p:sp>
    </p:spTree>
    <p:extLst>
      <p:ext uri="{BB962C8B-B14F-4D97-AF65-F5344CB8AC3E}">
        <p14:creationId xmlns:p14="http://schemas.microsoft.com/office/powerpoint/2010/main" val="8443017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C6A0C-131F-3613-A118-3B1E5B89DA22}"/>
              </a:ext>
            </a:extLst>
          </p:cNvPr>
          <p:cNvSpPr>
            <a:spLocks noGrp="1"/>
          </p:cNvSpPr>
          <p:nvPr>
            <p:ph type="ctrTitle"/>
          </p:nvPr>
        </p:nvSpPr>
        <p:spPr>
          <a:xfrm>
            <a:off x="1524000" y="1122363"/>
            <a:ext cx="9144000" cy="2084726"/>
          </a:xfrm>
        </p:spPr>
        <p:txBody>
          <a:bodyPr anchor="b"/>
          <a:lstStyle>
            <a:lvl1pPr algn="ctr">
              <a:defRPr sz="6000"/>
            </a:lvl1pPr>
          </a:lstStyle>
          <a:p>
            <a:r>
              <a:rPr lang="en-GB"/>
              <a:t>Click to edit Master title style</a:t>
            </a:r>
            <a:endParaRPr lang="en-AU" dirty="0"/>
          </a:p>
        </p:txBody>
      </p:sp>
      <p:sp>
        <p:nvSpPr>
          <p:cNvPr id="3" name="Subtitle 2">
            <a:extLst>
              <a:ext uri="{FF2B5EF4-FFF2-40B4-BE49-F238E27FC236}">
                <a16:creationId xmlns:a16="http://schemas.microsoft.com/office/drawing/2014/main" id="{06C7CA20-99F5-25A2-2A43-654C3EAC8F5A}"/>
              </a:ext>
            </a:extLst>
          </p:cNvPr>
          <p:cNvSpPr>
            <a:spLocks noGrp="1"/>
          </p:cNvSpPr>
          <p:nvPr>
            <p:ph type="subTitle" idx="1"/>
          </p:nvPr>
        </p:nvSpPr>
        <p:spPr>
          <a:xfrm>
            <a:off x="1524000" y="3325163"/>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dirty="0"/>
          </a:p>
        </p:txBody>
      </p:sp>
      <p:sp>
        <p:nvSpPr>
          <p:cNvPr id="4" name="Date Placeholder 3">
            <a:extLst>
              <a:ext uri="{FF2B5EF4-FFF2-40B4-BE49-F238E27FC236}">
                <a16:creationId xmlns:a16="http://schemas.microsoft.com/office/drawing/2014/main" id="{29F585C8-6A9A-84D0-3D01-BD56456934CF}"/>
              </a:ext>
            </a:extLst>
          </p:cNvPr>
          <p:cNvSpPr>
            <a:spLocks noGrp="1"/>
          </p:cNvSpPr>
          <p:nvPr>
            <p:ph type="dt" sz="half" idx="10"/>
          </p:nvPr>
        </p:nvSpPr>
        <p:spPr/>
        <p:txBody>
          <a:bodyPr/>
          <a:lstStyle/>
          <a:p>
            <a:fld id="{161E2474-0B5B-439F-A696-F27186944748}" type="datetimeFigureOut">
              <a:rPr lang="en-AU" smtClean="0"/>
              <a:t>24-Feb-2026</a:t>
            </a:fld>
            <a:endParaRPr lang="en-AU"/>
          </a:p>
        </p:txBody>
      </p:sp>
      <p:sp>
        <p:nvSpPr>
          <p:cNvPr id="5" name="Footer Placeholder 4">
            <a:extLst>
              <a:ext uri="{FF2B5EF4-FFF2-40B4-BE49-F238E27FC236}">
                <a16:creationId xmlns:a16="http://schemas.microsoft.com/office/drawing/2014/main" id="{D1A55CC0-5D24-DE39-0841-BF0EF213D08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1FC3D40-5647-8A0E-A6F6-1991D3A143DB}"/>
              </a:ext>
            </a:extLst>
          </p:cNvPr>
          <p:cNvSpPr>
            <a:spLocks noGrp="1"/>
          </p:cNvSpPr>
          <p:nvPr>
            <p:ph type="sldNum" sz="quarter" idx="12"/>
          </p:nvPr>
        </p:nvSpPr>
        <p:spPr/>
        <p:txBody>
          <a:bodyPr/>
          <a:lstStyle/>
          <a:p>
            <a:fld id="{9F47B8EC-2FEC-4BB6-91BD-C5B48EA70C6D}" type="slidenum">
              <a:rPr lang="en-AU" smtClean="0"/>
              <a:t>‹#›</a:t>
            </a:fld>
            <a:endParaRPr lang="en-AU"/>
          </a:p>
        </p:txBody>
      </p:sp>
      <p:sp>
        <p:nvSpPr>
          <p:cNvPr id="7" name="Freeform: Shape 6">
            <a:extLst>
              <a:ext uri="{FF2B5EF4-FFF2-40B4-BE49-F238E27FC236}">
                <a16:creationId xmlns:a16="http://schemas.microsoft.com/office/drawing/2014/main" id="{D7A322F3-A30B-DBB7-0265-3A2ED92E0B8C}"/>
              </a:ext>
            </a:extLst>
          </p:cNvPr>
          <p:cNvSpPr/>
          <p:nvPr userDrawn="1"/>
        </p:nvSpPr>
        <p:spPr>
          <a:xfrm flipH="1" flipV="1">
            <a:off x="-491393" y="4843497"/>
            <a:ext cx="13436600" cy="1495988"/>
          </a:xfrm>
          <a:custGeom>
            <a:avLst/>
            <a:gdLst>
              <a:gd name="connsiteX0" fmla="*/ 0 w 5359400"/>
              <a:gd name="connsiteY0" fmla="*/ 752418 h 1014330"/>
              <a:gd name="connsiteX1" fmla="*/ 1270000 w 5359400"/>
              <a:gd name="connsiteY1" fmla="*/ 3118 h 1014330"/>
              <a:gd name="connsiteX2" fmla="*/ 3632200 w 5359400"/>
              <a:gd name="connsiteY2" fmla="*/ 1006418 h 1014330"/>
              <a:gd name="connsiteX3" fmla="*/ 5359400 w 5359400"/>
              <a:gd name="connsiteY3" fmla="*/ 498418 h 1014330"/>
              <a:gd name="connsiteX4" fmla="*/ 5359400 w 5359400"/>
              <a:gd name="connsiteY4" fmla="*/ 498418 h 1014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9400" h="1014330">
                <a:moveTo>
                  <a:pt x="0" y="752418"/>
                </a:moveTo>
                <a:cubicBezTo>
                  <a:pt x="332316" y="356601"/>
                  <a:pt x="664633" y="-39215"/>
                  <a:pt x="1270000" y="3118"/>
                </a:cubicBezTo>
                <a:cubicBezTo>
                  <a:pt x="1875367" y="45451"/>
                  <a:pt x="2950634" y="923868"/>
                  <a:pt x="3632200" y="1006418"/>
                </a:cubicBezTo>
                <a:cubicBezTo>
                  <a:pt x="4313766" y="1088968"/>
                  <a:pt x="5359400" y="498418"/>
                  <a:pt x="5359400" y="498418"/>
                </a:cubicBezTo>
                <a:lnTo>
                  <a:pt x="5359400" y="498418"/>
                </a:lnTo>
              </a:path>
            </a:pathLst>
          </a:custGeom>
          <a:noFill/>
          <a:ln w="1143000" cap="rnd">
            <a:solidFill>
              <a:srgbClr val="B9D9EB"/>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Freeform: Shape 7">
            <a:extLst>
              <a:ext uri="{FF2B5EF4-FFF2-40B4-BE49-F238E27FC236}">
                <a16:creationId xmlns:a16="http://schemas.microsoft.com/office/drawing/2014/main" id="{68A031F5-C18D-D35A-1D7D-325E7C838806}"/>
              </a:ext>
            </a:extLst>
          </p:cNvPr>
          <p:cNvSpPr/>
          <p:nvPr userDrawn="1"/>
        </p:nvSpPr>
        <p:spPr>
          <a:xfrm flipH="1" flipV="1">
            <a:off x="-491393" y="5557268"/>
            <a:ext cx="13436600" cy="1495988"/>
          </a:xfrm>
          <a:custGeom>
            <a:avLst/>
            <a:gdLst>
              <a:gd name="connsiteX0" fmla="*/ 0 w 5359400"/>
              <a:gd name="connsiteY0" fmla="*/ 752418 h 1014330"/>
              <a:gd name="connsiteX1" fmla="*/ 1270000 w 5359400"/>
              <a:gd name="connsiteY1" fmla="*/ 3118 h 1014330"/>
              <a:gd name="connsiteX2" fmla="*/ 3632200 w 5359400"/>
              <a:gd name="connsiteY2" fmla="*/ 1006418 h 1014330"/>
              <a:gd name="connsiteX3" fmla="*/ 5359400 w 5359400"/>
              <a:gd name="connsiteY3" fmla="*/ 498418 h 1014330"/>
              <a:gd name="connsiteX4" fmla="*/ 5359400 w 5359400"/>
              <a:gd name="connsiteY4" fmla="*/ 498418 h 1014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9400" h="1014330">
                <a:moveTo>
                  <a:pt x="0" y="752418"/>
                </a:moveTo>
                <a:cubicBezTo>
                  <a:pt x="332316" y="356601"/>
                  <a:pt x="664633" y="-39215"/>
                  <a:pt x="1270000" y="3118"/>
                </a:cubicBezTo>
                <a:cubicBezTo>
                  <a:pt x="1875367" y="45451"/>
                  <a:pt x="2950634" y="923868"/>
                  <a:pt x="3632200" y="1006418"/>
                </a:cubicBezTo>
                <a:cubicBezTo>
                  <a:pt x="4313766" y="1088968"/>
                  <a:pt x="5359400" y="498418"/>
                  <a:pt x="5359400" y="498418"/>
                </a:cubicBezTo>
                <a:lnTo>
                  <a:pt x="5359400" y="498418"/>
                </a:lnTo>
              </a:path>
            </a:pathLst>
          </a:custGeom>
          <a:noFill/>
          <a:ln w="1143000" cap="rnd">
            <a:solidFill>
              <a:srgbClr val="00A2E0"/>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9" name="Freeform: Shape 8">
            <a:extLst>
              <a:ext uri="{FF2B5EF4-FFF2-40B4-BE49-F238E27FC236}">
                <a16:creationId xmlns:a16="http://schemas.microsoft.com/office/drawing/2014/main" id="{2DBC5BFF-79E4-B5A4-2493-E6B1A3853BA9}"/>
              </a:ext>
            </a:extLst>
          </p:cNvPr>
          <p:cNvSpPr/>
          <p:nvPr userDrawn="1"/>
        </p:nvSpPr>
        <p:spPr>
          <a:xfrm flipH="1" flipV="1">
            <a:off x="-491393" y="6270124"/>
            <a:ext cx="13436600" cy="1495986"/>
          </a:xfrm>
          <a:custGeom>
            <a:avLst/>
            <a:gdLst>
              <a:gd name="connsiteX0" fmla="*/ 0 w 5359400"/>
              <a:gd name="connsiteY0" fmla="*/ 752418 h 1014330"/>
              <a:gd name="connsiteX1" fmla="*/ 1270000 w 5359400"/>
              <a:gd name="connsiteY1" fmla="*/ 3118 h 1014330"/>
              <a:gd name="connsiteX2" fmla="*/ 3632200 w 5359400"/>
              <a:gd name="connsiteY2" fmla="*/ 1006418 h 1014330"/>
              <a:gd name="connsiteX3" fmla="*/ 5359400 w 5359400"/>
              <a:gd name="connsiteY3" fmla="*/ 498418 h 1014330"/>
              <a:gd name="connsiteX4" fmla="*/ 5359400 w 5359400"/>
              <a:gd name="connsiteY4" fmla="*/ 498418 h 1014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9400" h="1014330">
                <a:moveTo>
                  <a:pt x="0" y="752418"/>
                </a:moveTo>
                <a:cubicBezTo>
                  <a:pt x="332316" y="356601"/>
                  <a:pt x="664633" y="-39215"/>
                  <a:pt x="1270000" y="3118"/>
                </a:cubicBezTo>
                <a:cubicBezTo>
                  <a:pt x="1875367" y="45451"/>
                  <a:pt x="2950634" y="923868"/>
                  <a:pt x="3632200" y="1006418"/>
                </a:cubicBezTo>
                <a:cubicBezTo>
                  <a:pt x="4313766" y="1088968"/>
                  <a:pt x="5359400" y="498418"/>
                  <a:pt x="5359400" y="498418"/>
                </a:cubicBezTo>
                <a:lnTo>
                  <a:pt x="5359400" y="498418"/>
                </a:lnTo>
              </a:path>
            </a:pathLst>
          </a:custGeom>
          <a:noFill/>
          <a:ln w="1143000" cap="rnd">
            <a:solidFill>
              <a:srgbClr val="0067C8"/>
            </a:solidFill>
            <a:round/>
          </a:ln>
          <a:effectLst>
            <a:outerShdw blurRad="50800" dist="50800" dir="5400000" algn="ctr" rotWithShape="0">
              <a:srgbClr val="000000">
                <a:alpha val="6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0" name="Picture 9">
            <a:extLst>
              <a:ext uri="{FF2B5EF4-FFF2-40B4-BE49-F238E27FC236}">
                <a16:creationId xmlns:a16="http://schemas.microsoft.com/office/drawing/2014/main" id="{59C2FFAE-CC5A-BF7A-7A91-DD6C1835F75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269602" y="3920860"/>
            <a:ext cx="3425195" cy="1304627"/>
          </a:xfrm>
          <a:prstGeom prst="rect">
            <a:avLst/>
          </a:prstGeom>
        </p:spPr>
      </p:pic>
    </p:spTree>
    <p:extLst>
      <p:ext uri="{BB962C8B-B14F-4D97-AF65-F5344CB8AC3E}">
        <p14:creationId xmlns:p14="http://schemas.microsoft.com/office/powerpoint/2010/main" val="1580326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23777-56C9-A9CD-3D6E-B4C5A3131ED4}"/>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A539260B-E7BC-8595-2B41-6DA61A96D77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4126737A-1D89-303F-2C08-5C4AB7433452}"/>
              </a:ext>
            </a:extLst>
          </p:cNvPr>
          <p:cNvSpPr>
            <a:spLocks noGrp="1"/>
          </p:cNvSpPr>
          <p:nvPr>
            <p:ph type="dt" sz="half" idx="10"/>
          </p:nvPr>
        </p:nvSpPr>
        <p:spPr/>
        <p:txBody>
          <a:bodyPr/>
          <a:lstStyle/>
          <a:p>
            <a:fld id="{161E2474-0B5B-439F-A696-F27186944748}" type="datetimeFigureOut">
              <a:rPr lang="en-AU" smtClean="0"/>
              <a:t>24-Feb-2026</a:t>
            </a:fld>
            <a:endParaRPr lang="en-AU"/>
          </a:p>
        </p:txBody>
      </p:sp>
      <p:sp>
        <p:nvSpPr>
          <p:cNvPr id="5" name="Footer Placeholder 4">
            <a:extLst>
              <a:ext uri="{FF2B5EF4-FFF2-40B4-BE49-F238E27FC236}">
                <a16:creationId xmlns:a16="http://schemas.microsoft.com/office/drawing/2014/main" id="{00BEB7D4-009E-3F61-D670-843466C42F7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BF378A2-F1A7-3961-C81C-DB56097DCC47}"/>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4089393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CFE1B-E0A4-2C11-7E37-62E647D80E0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AU"/>
          </a:p>
        </p:txBody>
      </p:sp>
      <p:sp>
        <p:nvSpPr>
          <p:cNvPr id="3" name="Text Placeholder 2">
            <a:extLst>
              <a:ext uri="{FF2B5EF4-FFF2-40B4-BE49-F238E27FC236}">
                <a16:creationId xmlns:a16="http://schemas.microsoft.com/office/drawing/2014/main" id="{F718292A-EA51-D292-90B2-520187D58CE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D42911E-71C1-2330-C7A7-4CF5894EA0E7}"/>
              </a:ext>
            </a:extLst>
          </p:cNvPr>
          <p:cNvSpPr>
            <a:spLocks noGrp="1"/>
          </p:cNvSpPr>
          <p:nvPr>
            <p:ph type="dt" sz="half" idx="10"/>
          </p:nvPr>
        </p:nvSpPr>
        <p:spPr/>
        <p:txBody>
          <a:bodyPr/>
          <a:lstStyle/>
          <a:p>
            <a:fld id="{161E2474-0B5B-439F-A696-F27186944748}" type="datetimeFigureOut">
              <a:rPr lang="en-AU" smtClean="0"/>
              <a:t>24-Feb-2026</a:t>
            </a:fld>
            <a:endParaRPr lang="en-AU"/>
          </a:p>
        </p:txBody>
      </p:sp>
      <p:sp>
        <p:nvSpPr>
          <p:cNvPr id="5" name="Footer Placeholder 4">
            <a:extLst>
              <a:ext uri="{FF2B5EF4-FFF2-40B4-BE49-F238E27FC236}">
                <a16:creationId xmlns:a16="http://schemas.microsoft.com/office/drawing/2014/main" id="{BAACC4DE-2562-74DA-7456-76752B93F7F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5D15204-2F3D-0210-1F52-63BBFADCD9AA}"/>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4050336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E46C7-6C38-6E1A-7FF8-CE98FDFF4CB7}"/>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9DF9EBE3-20CB-DE6A-94D4-C8EF5A87080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Content Placeholder 3">
            <a:extLst>
              <a:ext uri="{FF2B5EF4-FFF2-40B4-BE49-F238E27FC236}">
                <a16:creationId xmlns:a16="http://schemas.microsoft.com/office/drawing/2014/main" id="{0C4D4459-3AED-3CA3-81C6-0726F9B929E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Date Placeholder 4">
            <a:extLst>
              <a:ext uri="{FF2B5EF4-FFF2-40B4-BE49-F238E27FC236}">
                <a16:creationId xmlns:a16="http://schemas.microsoft.com/office/drawing/2014/main" id="{D833539C-1846-250C-FAC5-933DC9746B8D}"/>
              </a:ext>
            </a:extLst>
          </p:cNvPr>
          <p:cNvSpPr>
            <a:spLocks noGrp="1"/>
          </p:cNvSpPr>
          <p:nvPr>
            <p:ph type="dt" sz="half" idx="10"/>
          </p:nvPr>
        </p:nvSpPr>
        <p:spPr/>
        <p:txBody>
          <a:bodyPr/>
          <a:lstStyle/>
          <a:p>
            <a:fld id="{161E2474-0B5B-439F-A696-F27186944748}" type="datetimeFigureOut">
              <a:rPr lang="en-AU" smtClean="0"/>
              <a:t>24-Feb-2026</a:t>
            </a:fld>
            <a:endParaRPr lang="en-AU"/>
          </a:p>
        </p:txBody>
      </p:sp>
      <p:sp>
        <p:nvSpPr>
          <p:cNvPr id="6" name="Footer Placeholder 5">
            <a:extLst>
              <a:ext uri="{FF2B5EF4-FFF2-40B4-BE49-F238E27FC236}">
                <a16:creationId xmlns:a16="http://schemas.microsoft.com/office/drawing/2014/main" id="{0CB61201-F15A-5CB9-CB4D-0985116A745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B66E963-A7E3-A81C-77BA-6F4586CA796B}"/>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1639371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9D0AA-6617-4FEB-9810-A7484E0FD06E}"/>
              </a:ext>
            </a:extLst>
          </p:cNvPr>
          <p:cNvSpPr>
            <a:spLocks noGrp="1"/>
          </p:cNvSpPr>
          <p:nvPr>
            <p:ph type="title"/>
          </p:nvPr>
        </p:nvSpPr>
        <p:spPr>
          <a:xfrm>
            <a:off x="839788" y="365125"/>
            <a:ext cx="10515600" cy="1325563"/>
          </a:xfrm>
        </p:spPr>
        <p:txBody>
          <a:bodyPr/>
          <a:lstStyle/>
          <a:p>
            <a:r>
              <a:rPr lang="en-GB"/>
              <a:t>Click to edit Master title style</a:t>
            </a:r>
            <a:endParaRPr lang="en-AU"/>
          </a:p>
        </p:txBody>
      </p:sp>
      <p:sp>
        <p:nvSpPr>
          <p:cNvPr id="3" name="Text Placeholder 2">
            <a:extLst>
              <a:ext uri="{FF2B5EF4-FFF2-40B4-BE49-F238E27FC236}">
                <a16:creationId xmlns:a16="http://schemas.microsoft.com/office/drawing/2014/main" id="{AC3695F8-736D-B739-13EB-E7439678E3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AF9C448-E60B-82E6-87AD-56C3EC8BC4D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Text Placeholder 4">
            <a:extLst>
              <a:ext uri="{FF2B5EF4-FFF2-40B4-BE49-F238E27FC236}">
                <a16:creationId xmlns:a16="http://schemas.microsoft.com/office/drawing/2014/main" id="{C7DF87FF-21D1-D75C-D7E3-1F0D0413CA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904971D-AC5E-420A-D6EF-34E8D6F45D0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Date Placeholder 6">
            <a:extLst>
              <a:ext uri="{FF2B5EF4-FFF2-40B4-BE49-F238E27FC236}">
                <a16:creationId xmlns:a16="http://schemas.microsoft.com/office/drawing/2014/main" id="{73734EBC-E53E-D031-4381-6E4237243F4D}"/>
              </a:ext>
            </a:extLst>
          </p:cNvPr>
          <p:cNvSpPr>
            <a:spLocks noGrp="1"/>
          </p:cNvSpPr>
          <p:nvPr>
            <p:ph type="dt" sz="half" idx="10"/>
          </p:nvPr>
        </p:nvSpPr>
        <p:spPr/>
        <p:txBody>
          <a:bodyPr/>
          <a:lstStyle/>
          <a:p>
            <a:fld id="{161E2474-0B5B-439F-A696-F27186944748}" type="datetimeFigureOut">
              <a:rPr lang="en-AU" smtClean="0"/>
              <a:t>24-Feb-2026</a:t>
            </a:fld>
            <a:endParaRPr lang="en-AU"/>
          </a:p>
        </p:txBody>
      </p:sp>
      <p:sp>
        <p:nvSpPr>
          <p:cNvPr id="8" name="Footer Placeholder 7">
            <a:extLst>
              <a:ext uri="{FF2B5EF4-FFF2-40B4-BE49-F238E27FC236}">
                <a16:creationId xmlns:a16="http://schemas.microsoft.com/office/drawing/2014/main" id="{5FB0E2DF-165F-E5AB-1B24-A3F90D094A67}"/>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A5DDABD0-2731-CD92-D509-BFC1173244A2}"/>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2911011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6339C-6F08-2C1C-DE70-5C917056A593}"/>
              </a:ext>
            </a:extLst>
          </p:cNvPr>
          <p:cNvSpPr>
            <a:spLocks noGrp="1"/>
          </p:cNvSpPr>
          <p:nvPr>
            <p:ph type="title"/>
          </p:nvPr>
        </p:nvSpPr>
        <p:spPr/>
        <p:txBody>
          <a:bodyPr/>
          <a:lstStyle/>
          <a:p>
            <a:r>
              <a:rPr lang="en-GB"/>
              <a:t>Click to edit Master title style</a:t>
            </a:r>
            <a:endParaRPr lang="en-AU"/>
          </a:p>
        </p:txBody>
      </p:sp>
      <p:sp>
        <p:nvSpPr>
          <p:cNvPr id="3" name="Date Placeholder 2">
            <a:extLst>
              <a:ext uri="{FF2B5EF4-FFF2-40B4-BE49-F238E27FC236}">
                <a16:creationId xmlns:a16="http://schemas.microsoft.com/office/drawing/2014/main" id="{4B29BEF0-6D65-DDCA-CFF3-6C76D49D3408}"/>
              </a:ext>
            </a:extLst>
          </p:cNvPr>
          <p:cNvSpPr>
            <a:spLocks noGrp="1"/>
          </p:cNvSpPr>
          <p:nvPr>
            <p:ph type="dt" sz="half" idx="10"/>
          </p:nvPr>
        </p:nvSpPr>
        <p:spPr/>
        <p:txBody>
          <a:bodyPr/>
          <a:lstStyle/>
          <a:p>
            <a:fld id="{161E2474-0B5B-439F-A696-F27186944748}" type="datetimeFigureOut">
              <a:rPr lang="en-AU" smtClean="0"/>
              <a:t>24-Feb-2026</a:t>
            </a:fld>
            <a:endParaRPr lang="en-AU"/>
          </a:p>
        </p:txBody>
      </p:sp>
      <p:sp>
        <p:nvSpPr>
          <p:cNvPr id="4" name="Footer Placeholder 3">
            <a:extLst>
              <a:ext uri="{FF2B5EF4-FFF2-40B4-BE49-F238E27FC236}">
                <a16:creationId xmlns:a16="http://schemas.microsoft.com/office/drawing/2014/main" id="{57276A9C-4C1E-6CE4-DD8B-6B1668126658}"/>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19440AF4-7FA3-42E0-3A41-20D069578604}"/>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502076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3B1E67-C83F-075F-B4F6-97C598FBE392}"/>
              </a:ext>
            </a:extLst>
          </p:cNvPr>
          <p:cNvSpPr>
            <a:spLocks noGrp="1"/>
          </p:cNvSpPr>
          <p:nvPr>
            <p:ph type="dt" sz="half" idx="10"/>
          </p:nvPr>
        </p:nvSpPr>
        <p:spPr/>
        <p:txBody>
          <a:bodyPr/>
          <a:lstStyle/>
          <a:p>
            <a:fld id="{161E2474-0B5B-439F-A696-F27186944748}" type="datetimeFigureOut">
              <a:rPr lang="en-AU" smtClean="0"/>
              <a:t>24-Feb-2026</a:t>
            </a:fld>
            <a:endParaRPr lang="en-AU"/>
          </a:p>
        </p:txBody>
      </p:sp>
      <p:sp>
        <p:nvSpPr>
          <p:cNvPr id="3" name="Footer Placeholder 2">
            <a:extLst>
              <a:ext uri="{FF2B5EF4-FFF2-40B4-BE49-F238E27FC236}">
                <a16:creationId xmlns:a16="http://schemas.microsoft.com/office/drawing/2014/main" id="{CE77D814-BD7F-8288-CD55-CE20E0FC8CB8}"/>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25924054-5A46-745D-3948-41A6DA488B27}"/>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1651257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E40A42E-B3AA-6164-71D4-8837606DD571}"/>
              </a:ext>
            </a:extLst>
          </p:cNvPr>
          <p:cNvSpPr/>
          <p:nvPr userDrawn="1"/>
        </p:nvSpPr>
        <p:spPr>
          <a:xfrm>
            <a:off x="0" y="0"/>
            <a:ext cx="4772025" cy="6858000"/>
          </a:xfrm>
          <a:prstGeom prst="rect">
            <a:avLst/>
          </a:prstGeom>
          <a:solidFill>
            <a:srgbClr val="00A2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80B8E2FB-5FBC-BA74-B830-1B41696FC771}"/>
              </a:ext>
            </a:extLst>
          </p:cNvPr>
          <p:cNvSpPr>
            <a:spLocks noGrp="1"/>
          </p:cNvSpPr>
          <p:nvPr>
            <p:ph type="title"/>
          </p:nvPr>
        </p:nvSpPr>
        <p:spPr>
          <a:xfrm>
            <a:off x="839788" y="457200"/>
            <a:ext cx="3674155" cy="1600200"/>
          </a:xfrm>
        </p:spPr>
        <p:txBody>
          <a:bodyPr anchor="b"/>
          <a:lstStyle>
            <a:lvl1pPr>
              <a:defRPr sz="3200">
                <a:solidFill>
                  <a:schemeClr val="bg1"/>
                </a:solidFill>
              </a:defRPr>
            </a:lvl1pPr>
          </a:lstStyle>
          <a:p>
            <a:r>
              <a:rPr lang="en-GB"/>
              <a:t>Click to edit Master title style</a:t>
            </a:r>
            <a:endParaRPr lang="en-AU" dirty="0"/>
          </a:p>
        </p:txBody>
      </p:sp>
      <p:sp>
        <p:nvSpPr>
          <p:cNvPr id="3" name="Content Placeholder 2">
            <a:extLst>
              <a:ext uri="{FF2B5EF4-FFF2-40B4-BE49-F238E27FC236}">
                <a16:creationId xmlns:a16="http://schemas.microsoft.com/office/drawing/2014/main" id="{A8363ED3-7C8E-19D3-103E-FCEA349B070C}"/>
              </a:ext>
            </a:extLst>
          </p:cNvPr>
          <p:cNvSpPr>
            <a:spLocks noGrp="1"/>
          </p:cNvSpPr>
          <p:nvPr>
            <p:ph idx="1"/>
          </p:nvPr>
        </p:nvSpPr>
        <p:spPr>
          <a:xfrm>
            <a:off x="5888038" y="987426"/>
            <a:ext cx="5467350" cy="465863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Text Placeholder 3">
            <a:extLst>
              <a:ext uri="{FF2B5EF4-FFF2-40B4-BE49-F238E27FC236}">
                <a16:creationId xmlns:a16="http://schemas.microsoft.com/office/drawing/2014/main" id="{775ABE19-FB9B-6214-4933-18EA0A4CC932}"/>
              </a:ext>
            </a:extLst>
          </p:cNvPr>
          <p:cNvSpPr>
            <a:spLocks noGrp="1"/>
          </p:cNvSpPr>
          <p:nvPr>
            <p:ph type="body" sz="half" idx="2"/>
          </p:nvPr>
        </p:nvSpPr>
        <p:spPr>
          <a:xfrm>
            <a:off x="839788" y="2235200"/>
            <a:ext cx="3674155" cy="3633788"/>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E27341A-C485-FB55-00C2-FBA2AE4A6782}"/>
              </a:ext>
            </a:extLst>
          </p:cNvPr>
          <p:cNvSpPr>
            <a:spLocks noGrp="1"/>
          </p:cNvSpPr>
          <p:nvPr>
            <p:ph type="dt" sz="half" idx="10"/>
          </p:nvPr>
        </p:nvSpPr>
        <p:spPr/>
        <p:txBody>
          <a:bodyPr/>
          <a:lstStyle/>
          <a:p>
            <a:fld id="{161E2474-0B5B-439F-A696-F27186944748}" type="datetimeFigureOut">
              <a:rPr lang="en-AU" smtClean="0"/>
              <a:t>24-Feb-2026</a:t>
            </a:fld>
            <a:endParaRPr lang="en-AU"/>
          </a:p>
        </p:txBody>
      </p:sp>
      <p:sp>
        <p:nvSpPr>
          <p:cNvPr id="6" name="Footer Placeholder 5">
            <a:extLst>
              <a:ext uri="{FF2B5EF4-FFF2-40B4-BE49-F238E27FC236}">
                <a16:creationId xmlns:a16="http://schemas.microsoft.com/office/drawing/2014/main" id="{AE7A69D2-024E-79B7-D8EC-518028539F0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212E91F-B32E-1084-62CC-E348C83174D9}"/>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4114798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FA656E-26E0-C866-B309-7B1422F5175F}"/>
              </a:ext>
            </a:extLst>
          </p:cNvPr>
          <p:cNvSpPr/>
          <p:nvPr userDrawn="1"/>
        </p:nvSpPr>
        <p:spPr>
          <a:xfrm>
            <a:off x="0" y="0"/>
            <a:ext cx="4889500" cy="6858000"/>
          </a:xfrm>
          <a:prstGeom prst="rect">
            <a:avLst/>
          </a:prstGeom>
          <a:solidFill>
            <a:srgbClr val="00A2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043D9666-EBBA-3DD1-E3F3-84B73618D6B7}"/>
              </a:ext>
            </a:extLst>
          </p:cNvPr>
          <p:cNvSpPr>
            <a:spLocks noGrp="1"/>
          </p:cNvSpPr>
          <p:nvPr>
            <p:ph type="title"/>
          </p:nvPr>
        </p:nvSpPr>
        <p:spPr>
          <a:xfrm>
            <a:off x="839789" y="457200"/>
            <a:ext cx="3616098" cy="1600200"/>
          </a:xfrm>
        </p:spPr>
        <p:txBody>
          <a:bodyPr anchor="b"/>
          <a:lstStyle>
            <a:lvl1pPr>
              <a:defRPr sz="3200">
                <a:solidFill>
                  <a:schemeClr val="bg1"/>
                </a:solidFill>
              </a:defRPr>
            </a:lvl1pPr>
          </a:lstStyle>
          <a:p>
            <a:r>
              <a:rPr lang="en-GB"/>
              <a:t>Click to edit Master title style</a:t>
            </a:r>
            <a:endParaRPr lang="en-AU" dirty="0"/>
          </a:p>
        </p:txBody>
      </p:sp>
      <p:sp>
        <p:nvSpPr>
          <p:cNvPr id="3" name="Picture Placeholder 2">
            <a:extLst>
              <a:ext uri="{FF2B5EF4-FFF2-40B4-BE49-F238E27FC236}">
                <a16:creationId xmlns:a16="http://schemas.microsoft.com/office/drawing/2014/main" id="{14FC8217-D5F1-4BA8-475A-F9BF144031E2}"/>
              </a:ext>
            </a:extLst>
          </p:cNvPr>
          <p:cNvSpPr>
            <a:spLocks noGrp="1"/>
          </p:cNvSpPr>
          <p:nvPr>
            <p:ph type="pic" idx="1"/>
          </p:nvPr>
        </p:nvSpPr>
        <p:spPr>
          <a:xfrm>
            <a:off x="5907314" y="987426"/>
            <a:ext cx="5448074" cy="46296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AU"/>
          </a:p>
        </p:txBody>
      </p:sp>
      <p:sp>
        <p:nvSpPr>
          <p:cNvPr id="4" name="Text Placeholder 3">
            <a:extLst>
              <a:ext uri="{FF2B5EF4-FFF2-40B4-BE49-F238E27FC236}">
                <a16:creationId xmlns:a16="http://schemas.microsoft.com/office/drawing/2014/main" id="{7069D574-7C80-B0FA-AD7F-3FBD703B052E}"/>
              </a:ext>
            </a:extLst>
          </p:cNvPr>
          <p:cNvSpPr>
            <a:spLocks noGrp="1"/>
          </p:cNvSpPr>
          <p:nvPr>
            <p:ph type="body" sz="half" idx="2"/>
          </p:nvPr>
        </p:nvSpPr>
        <p:spPr>
          <a:xfrm>
            <a:off x="839789" y="2235200"/>
            <a:ext cx="3616098" cy="36337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E913880-8CB0-37B2-740C-F26152DFD0F8}"/>
              </a:ext>
            </a:extLst>
          </p:cNvPr>
          <p:cNvSpPr>
            <a:spLocks noGrp="1"/>
          </p:cNvSpPr>
          <p:nvPr>
            <p:ph type="dt" sz="half" idx="10"/>
          </p:nvPr>
        </p:nvSpPr>
        <p:spPr/>
        <p:txBody>
          <a:bodyPr/>
          <a:lstStyle/>
          <a:p>
            <a:fld id="{161E2474-0B5B-439F-A696-F27186944748}" type="datetimeFigureOut">
              <a:rPr lang="en-AU" smtClean="0"/>
              <a:t>24-Feb-2026</a:t>
            </a:fld>
            <a:endParaRPr lang="en-AU"/>
          </a:p>
        </p:txBody>
      </p:sp>
      <p:sp>
        <p:nvSpPr>
          <p:cNvPr id="6" name="Footer Placeholder 5">
            <a:extLst>
              <a:ext uri="{FF2B5EF4-FFF2-40B4-BE49-F238E27FC236}">
                <a16:creationId xmlns:a16="http://schemas.microsoft.com/office/drawing/2014/main" id="{13DC9CC5-D213-7367-0AC5-5B02BD673A8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E0BBDA8-FF8F-0724-884C-EC7DDF6F0E11}"/>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1091512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462985-83CF-2325-E6C2-8A334BA022F3}"/>
              </a:ext>
            </a:extLst>
          </p:cNvPr>
          <p:cNvSpPr/>
          <p:nvPr userDrawn="1"/>
        </p:nvSpPr>
        <p:spPr>
          <a:xfrm>
            <a:off x="0" y="0"/>
            <a:ext cx="12192000" cy="2621280"/>
          </a:xfrm>
          <a:prstGeom prst="rect">
            <a:avLst/>
          </a:prstGeom>
          <a:gradFill>
            <a:gsLst>
              <a:gs pos="0">
                <a:srgbClr val="B9D9EB"/>
              </a:gs>
              <a:gs pos="95000">
                <a:srgbClr val="FFFFFF"/>
              </a:gs>
              <a:gs pos="100000">
                <a:srgbClr val="FFFFFF"/>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Placeholder 1">
            <a:extLst>
              <a:ext uri="{FF2B5EF4-FFF2-40B4-BE49-F238E27FC236}">
                <a16:creationId xmlns:a16="http://schemas.microsoft.com/office/drawing/2014/main" id="{7A47BE2E-B371-3169-7832-A73015A79D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AU" dirty="0"/>
          </a:p>
        </p:txBody>
      </p:sp>
      <p:sp>
        <p:nvSpPr>
          <p:cNvPr id="3" name="Text Placeholder 2">
            <a:extLst>
              <a:ext uri="{FF2B5EF4-FFF2-40B4-BE49-F238E27FC236}">
                <a16:creationId xmlns:a16="http://schemas.microsoft.com/office/drawing/2014/main" id="{15FA71D2-4DF9-04C9-B736-11FF05F3C5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Date Placeholder 3">
            <a:extLst>
              <a:ext uri="{FF2B5EF4-FFF2-40B4-BE49-F238E27FC236}">
                <a16:creationId xmlns:a16="http://schemas.microsoft.com/office/drawing/2014/main" id="{79111970-E4B9-74B5-592E-EA6A53307F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1E2474-0B5B-439F-A696-F27186944748}" type="datetimeFigureOut">
              <a:rPr lang="en-AU" smtClean="0"/>
              <a:t>24-Feb-2026</a:t>
            </a:fld>
            <a:endParaRPr lang="en-AU"/>
          </a:p>
        </p:txBody>
      </p:sp>
      <p:sp>
        <p:nvSpPr>
          <p:cNvPr id="5" name="Footer Placeholder 4">
            <a:extLst>
              <a:ext uri="{FF2B5EF4-FFF2-40B4-BE49-F238E27FC236}">
                <a16:creationId xmlns:a16="http://schemas.microsoft.com/office/drawing/2014/main" id="{A60E3AC5-27F7-26DA-EFBE-10482651B5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526AD63D-D76A-D373-2772-202B032B38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47B8EC-2FEC-4BB6-91BD-C5B48EA70C6D}" type="slidenum">
              <a:rPr lang="en-AU" smtClean="0"/>
              <a:t>‹#›</a:t>
            </a:fld>
            <a:endParaRPr lang="en-AU"/>
          </a:p>
        </p:txBody>
      </p:sp>
      <p:pic>
        <p:nvPicPr>
          <p:cNvPr id="8" name="Picture 7">
            <a:extLst>
              <a:ext uri="{FF2B5EF4-FFF2-40B4-BE49-F238E27FC236}">
                <a16:creationId xmlns:a16="http://schemas.microsoft.com/office/drawing/2014/main" id="{7F304C16-32D1-40EC-1C9C-230D6E357C3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9403550" y="6311900"/>
            <a:ext cx="1157299" cy="440805"/>
          </a:xfrm>
          <a:prstGeom prst="rect">
            <a:avLst/>
          </a:prstGeom>
        </p:spPr>
      </p:pic>
    </p:spTree>
    <p:extLst>
      <p:ext uri="{BB962C8B-B14F-4D97-AF65-F5344CB8AC3E}">
        <p14:creationId xmlns:p14="http://schemas.microsoft.com/office/powerpoint/2010/main" val="3161483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17458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s://printablesfree.org/post/free-printable-map-of-australia-with-states" TargetMode="Externa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D1164-689B-8630-5698-0A02CE7BE885}"/>
              </a:ext>
            </a:extLst>
          </p:cNvPr>
          <p:cNvSpPr>
            <a:spLocks noGrp="1"/>
          </p:cNvSpPr>
          <p:nvPr>
            <p:ph type="ctrTitle"/>
          </p:nvPr>
        </p:nvSpPr>
        <p:spPr/>
        <p:txBody>
          <a:bodyPr/>
          <a:lstStyle/>
          <a:p>
            <a:pPr algn="l"/>
            <a:r>
              <a:rPr lang="en-GB" dirty="0"/>
              <a:t>What Are We Really Offering Our Communities?</a:t>
            </a:r>
            <a:endParaRPr lang="en-AU" dirty="0"/>
          </a:p>
        </p:txBody>
      </p:sp>
      <p:sp>
        <p:nvSpPr>
          <p:cNvPr id="3" name="Subtitle 2">
            <a:extLst>
              <a:ext uri="{FF2B5EF4-FFF2-40B4-BE49-F238E27FC236}">
                <a16:creationId xmlns:a16="http://schemas.microsoft.com/office/drawing/2014/main" id="{5F5AD2EB-695C-265A-F0B4-A65A718C41E2}"/>
              </a:ext>
            </a:extLst>
          </p:cNvPr>
          <p:cNvSpPr>
            <a:spLocks noGrp="1"/>
          </p:cNvSpPr>
          <p:nvPr>
            <p:ph type="subTitle" idx="1"/>
          </p:nvPr>
        </p:nvSpPr>
        <p:spPr/>
        <p:txBody>
          <a:bodyPr/>
          <a:lstStyle/>
          <a:p>
            <a:r>
              <a:rPr lang="en-AU" dirty="0"/>
              <a:t>Shifting the Membership Mindset</a:t>
            </a:r>
          </a:p>
        </p:txBody>
      </p:sp>
    </p:spTree>
    <p:extLst>
      <p:ext uri="{BB962C8B-B14F-4D97-AF65-F5344CB8AC3E}">
        <p14:creationId xmlns:p14="http://schemas.microsoft.com/office/powerpoint/2010/main" val="2071054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49B77-E1F7-E2DB-818D-4280C9331A8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B4FDF0C-1F91-5FEB-04F5-9DF474C308BA}"/>
              </a:ext>
            </a:extLst>
          </p:cNvPr>
          <p:cNvSpPr txBox="1"/>
          <p:nvPr/>
        </p:nvSpPr>
        <p:spPr>
          <a:xfrm>
            <a:off x="450181" y="1341518"/>
            <a:ext cx="11466095" cy="1569660"/>
          </a:xfrm>
          <a:prstGeom prst="rect">
            <a:avLst/>
          </a:prstGeom>
          <a:noFill/>
        </p:spPr>
        <p:txBody>
          <a:bodyPr wrap="square" rtlCol="0">
            <a:spAutoFit/>
          </a:bodyPr>
          <a:lstStyle/>
          <a:p>
            <a:r>
              <a:rPr lang="en-GB" sz="4800" b="1" dirty="0">
                <a:solidFill>
                  <a:srgbClr val="C00000"/>
                </a:solidFill>
              </a:rPr>
              <a:t>Product</a:t>
            </a:r>
            <a:r>
              <a:rPr lang="en-GB" sz="4800" dirty="0"/>
              <a:t> is the </a:t>
            </a:r>
            <a:r>
              <a:rPr lang="en-GB" sz="4800" i="1" dirty="0"/>
              <a:t>impact we make</a:t>
            </a:r>
            <a:r>
              <a:rPr lang="en-GB" sz="4800" dirty="0"/>
              <a:t> and the </a:t>
            </a:r>
            <a:r>
              <a:rPr lang="en-GB" sz="4800" i="1" dirty="0"/>
              <a:t>way our members are involved in making it.</a:t>
            </a:r>
            <a:endParaRPr lang="en-AU" sz="4800" b="1" dirty="0"/>
          </a:p>
        </p:txBody>
      </p:sp>
      <p:sp>
        <p:nvSpPr>
          <p:cNvPr id="5" name="TextBox 4">
            <a:extLst>
              <a:ext uri="{FF2B5EF4-FFF2-40B4-BE49-F238E27FC236}">
                <a16:creationId xmlns:a16="http://schemas.microsoft.com/office/drawing/2014/main" id="{9B4EE32E-55AA-9955-47EC-64C15A31C0AA}"/>
              </a:ext>
            </a:extLst>
          </p:cNvPr>
          <p:cNvSpPr txBox="1"/>
          <p:nvPr/>
        </p:nvSpPr>
        <p:spPr>
          <a:xfrm>
            <a:off x="450181" y="3105016"/>
            <a:ext cx="11466095" cy="2308324"/>
          </a:xfrm>
          <a:prstGeom prst="rect">
            <a:avLst/>
          </a:prstGeom>
          <a:noFill/>
        </p:spPr>
        <p:txBody>
          <a:bodyPr wrap="square" rtlCol="0">
            <a:spAutoFit/>
          </a:bodyPr>
          <a:lstStyle/>
          <a:p>
            <a:r>
              <a:rPr lang="en-GB" sz="4800" b="1" dirty="0">
                <a:solidFill>
                  <a:srgbClr val="C00000"/>
                </a:solidFill>
              </a:rPr>
              <a:t>Promotion</a:t>
            </a:r>
            <a:r>
              <a:rPr lang="en-GB" sz="4800" dirty="0"/>
              <a:t> is how clearly and honestly we explain that impact and involvement to people outside the club.</a:t>
            </a:r>
            <a:endParaRPr lang="en-AU" sz="4800" b="1" dirty="0">
              <a:solidFill>
                <a:srgbClr val="C00000"/>
              </a:solidFill>
            </a:endParaRPr>
          </a:p>
        </p:txBody>
      </p:sp>
    </p:spTree>
    <p:extLst>
      <p:ext uri="{BB962C8B-B14F-4D97-AF65-F5344CB8AC3E}">
        <p14:creationId xmlns:p14="http://schemas.microsoft.com/office/powerpoint/2010/main" val="767086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BE16B-AA30-7D25-4C30-065E27C05048}"/>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C56726B7-7081-ED87-2C6F-69E4BB0551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181" y="222584"/>
            <a:ext cx="2282993" cy="15219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6633258-1FCB-670E-BF25-B10ED3AC060E}"/>
              </a:ext>
            </a:extLst>
          </p:cNvPr>
          <p:cNvSpPr txBox="1"/>
          <p:nvPr/>
        </p:nvSpPr>
        <p:spPr>
          <a:xfrm>
            <a:off x="583529" y="854241"/>
            <a:ext cx="1136985" cy="769441"/>
          </a:xfrm>
          <a:prstGeom prst="rect">
            <a:avLst/>
          </a:prstGeom>
          <a:noFill/>
        </p:spPr>
        <p:txBody>
          <a:bodyPr wrap="square" rtlCol="0">
            <a:spAutoFit/>
          </a:bodyPr>
          <a:lstStyle/>
          <a:p>
            <a:r>
              <a:rPr lang="en-AU" sz="4400" dirty="0">
                <a:solidFill>
                  <a:srgbClr val="51B5E6"/>
                </a:solidFill>
                <a:latin typeface="Comic Sans MS" panose="030F0702030302020204" pitchFamily="66" charset="0"/>
              </a:rPr>
              <a:t>2</a:t>
            </a:r>
          </a:p>
        </p:txBody>
      </p:sp>
      <p:sp>
        <p:nvSpPr>
          <p:cNvPr id="8" name="TextBox 7">
            <a:extLst>
              <a:ext uri="{FF2B5EF4-FFF2-40B4-BE49-F238E27FC236}">
                <a16:creationId xmlns:a16="http://schemas.microsoft.com/office/drawing/2014/main" id="{ACF98955-5482-8820-670A-3D1F1B5A83E2}"/>
              </a:ext>
            </a:extLst>
          </p:cNvPr>
          <p:cNvSpPr txBox="1"/>
          <p:nvPr/>
        </p:nvSpPr>
        <p:spPr>
          <a:xfrm>
            <a:off x="60158" y="2815389"/>
            <a:ext cx="12071684" cy="4161204"/>
          </a:xfrm>
          <a:prstGeom prst="rect">
            <a:avLst/>
          </a:prstGeom>
          <a:noFill/>
        </p:spPr>
        <p:txBody>
          <a:bodyPr wrap="square" rtlCol="0">
            <a:spAutoFit/>
          </a:bodyPr>
          <a:lstStyle/>
          <a:p>
            <a:pPr marL="514350" lvl="0" indent="-514350" eaLnBrk="0" fontAlgn="base" hangingPunct="0">
              <a:lnSpc>
                <a:spcPct val="150000"/>
              </a:lnSpc>
              <a:spcBef>
                <a:spcPct val="0"/>
              </a:spcBef>
              <a:spcAft>
                <a:spcPct val="0"/>
              </a:spcAft>
              <a:buFont typeface="+mj-lt"/>
              <a:buAutoNum type="arabicPeriod"/>
            </a:pPr>
            <a:r>
              <a:rPr lang="en-US" altLang="en-US" sz="3200" dirty="0">
                <a:latin typeface="+mj-lt"/>
              </a:rPr>
              <a:t>“People enjoy our meetings, but we struggle to attract new members.”</a:t>
            </a:r>
          </a:p>
          <a:p>
            <a:pPr marL="514350" lvl="0" indent="-514350" eaLnBrk="0" fontAlgn="base" hangingPunct="0">
              <a:lnSpc>
                <a:spcPct val="150000"/>
              </a:lnSpc>
              <a:spcBef>
                <a:spcPct val="0"/>
              </a:spcBef>
              <a:spcAft>
                <a:spcPct val="0"/>
              </a:spcAft>
              <a:buFont typeface="+mj-lt"/>
              <a:buAutoNum type="arabicPeriod"/>
            </a:pPr>
            <a:r>
              <a:rPr lang="en-US" altLang="en-US" sz="3200" dirty="0">
                <a:latin typeface="+mj-lt"/>
              </a:rPr>
              <a:t>“People come once or twice, but don’t join.”</a:t>
            </a:r>
          </a:p>
          <a:p>
            <a:pPr marL="514350" lvl="0" indent="-514350" eaLnBrk="0" fontAlgn="base" hangingPunct="0">
              <a:lnSpc>
                <a:spcPct val="150000"/>
              </a:lnSpc>
              <a:spcBef>
                <a:spcPct val="0"/>
              </a:spcBef>
              <a:spcAft>
                <a:spcPct val="0"/>
              </a:spcAft>
              <a:buFont typeface="+mj-lt"/>
              <a:buAutoNum type="arabicPeriod"/>
            </a:pPr>
            <a:r>
              <a:rPr lang="en-US" altLang="en-US" sz="3200" dirty="0">
                <a:latin typeface="+mj-lt"/>
              </a:rPr>
              <a:t>“Our meetings take a lot of time, and members question their value.”</a:t>
            </a:r>
          </a:p>
          <a:p>
            <a:pPr marL="514350" lvl="0" indent="-514350" eaLnBrk="0" fontAlgn="base" hangingPunct="0">
              <a:lnSpc>
                <a:spcPct val="150000"/>
              </a:lnSpc>
              <a:spcBef>
                <a:spcPct val="0"/>
              </a:spcBef>
              <a:spcAft>
                <a:spcPct val="0"/>
              </a:spcAft>
              <a:buFont typeface="+mj-lt"/>
              <a:buAutoNum type="arabicPeriod"/>
            </a:pPr>
            <a:r>
              <a:rPr lang="en-US" altLang="en-US" sz="3200" dirty="0">
                <a:latin typeface="+mj-lt"/>
              </a:rPr>
              <a:t>“We do good things, but the community doesn’t seem to notice.”</a:t>
            </a:r>
          </a:p>
          <a:p>
            <a:pPr marL="514350" lvl="0" indent="-514350" eaLnBrk="0" fontAlgn="base" hangingPunct="0">
              <a:lnSpc>
                <a:spcPct val="150000"/>
              </a:lnSpc>
              <a:spcBef>
                <a:spcPct val="0"/>
              </a:spcBef>
              <a:spcAft>
                <a:spcPct val="0"/>
              </a:spcAft>
              <a:buFont typeface="+mj-lt"/>
              <a:buAutoNum type="arabicPeriod"/>
            </a:pPr>
            <a:r>
              <a:rPr lang="en-US" altLang="en-US" sz="3200" dirty="0">
                <a:latin typeface="+mj-lt"/>
              </a:rPr>
              <a:t>“Members are burning out.”</a:t>
            </a:r>
          </a:p>
          <a:p>
            <a:pPr marL="342900" indent="-342900">
              <a:lnSpc>
                <a:spcPct val="150000"/>
              </a:lnSpc>
              <a:buFont typeface="+mj-lt"/>
              <a:buAutoNum type="arabicPeriod"/>
            </a:pPr>
            <a:endParaRPr lang="en-AU" dirty="0"/>
          </a:p>
        </p:txBody>
      </p:sp>
      <p:sp>
        <p:nvSpPr>
          <p:cNvPr id="9" name="TextBox 8">
            <a:extLst>
              <a:ext uri="{FF2B5EF4-FFF2-40B4-BE49-F238E27FC236}">
                <a16:creationId xmlns:a16="http://schemas.microsoft.com/office/drawing/2014/main" id="{CA670C6F-803C-47FC-3C90-3BF184540374}"/>
              </a:ext>
            </a:extLst>
          </p:cNvPr>
          <p:cNvSpPr txBox="1"/>
          <p:nvPr/>
        </p:nvSpPr>
        <p:spPr>
          <a:xfrm>
            <a:off x="3140242" y="592630"/>
            <a:ext cx="7890713" cy="646331"/>
          </a:xfrm>
          <a:prstGeom prst="rect">
            <a:avLst/>
          </a:prstGeom>
          <a:noFill/>
        </p:spPr>
        <p:txBody>
          <a:bodyPr wrap="square" rtlCol="0">
            <a:spAutoFit/>
          </a:bodyPr>
          <a:lstStyle/>
          <a:p>
            <a:r>
              <a:rPr lang="en-AU" sz="3600" b="1" dirty="0">
                <a:solidFill>
                  <a:srgbClr val="C00000"/>
                </a:solidFill>
              </a:rPr>
              <a:t>PRODUCT, PROMOTION or BOTH.</a:t>
            </a:r>
          </a:p>
        </p:txBody>
      </p:sp>
      <p:sp>
        <p:nvSpPr>
          <p:cNvPr id="10" name="TextBox 9">
            <a:extLst>
              <a:ext uri="{FF2B5EF4-FFF2-40B4-BE49-F238E27FC236}">
                <a16:creationId xmlns:a16="http://schemas.microsoft.com/office/drawing/2014/main" id="{0EAE4D79-F9B1-ADE5-47F7-A2E38A0B2CB3}"/>
              </a:ext>
            </a:extLst>
          </p:cNvPr>
          <p:cNvSpPr txBox="1"/>
          <p:nvPr/>
        </p:nvSpPr>
        <p:spPr>
          <a:xfrm>
            <a:off x="3140242" y="1491916"/>
            <a:ext cx="8313821" cy="461665"/>
          </a:xfrm>
          <a:prstGeom prst="rect">
            <a:avLst/>
          </a:prstGeom>
          <a:noFill/>
        </p:spPr>
        <p:txBody>
          <a:bodyPr wrap="square" rtlCol="0">
            <a:spAutoFit/>
          </a:bodyPr>
          <a:lstStyle/>
          <a:p>
            <a:r>
              <a:rPr lang="en-GB" sz="2400" dirty="0">
                <a:solidFill>
                  <a:srgbClr val="C00000"/>
                </a:solidFill>
              </a:rPr>
              <a:t>If promotion improved tomorrow, would this still exist?</a:t>
            </a:r>
            <a:endParaRPr lang="en-AU" sz="2400" dirty="0">
              <a:solidFill>
                <a:srgbClr val="C00000"/>
              </a:solidFill>
            </a:endParaRPr>
          </a:p>
        </p:txBody>
      </p:sp>
      <p:sp>
        <p:nvSpPr>
          <p:cNvPr id="11" name="TextBox 10">
            <a:extLst>
              <a:ext uri="{FF2B5EF4-FFF2-40B4-BE49-F238E27FC236}">
                <a16:creationId xmlns:a16="http://schemas.microsoft.com/office/drawing/2014/main" id="{19CA7AFE-A504-F3F1-9F92-978B202B3677}"/>
              </a:ext>
            </a:extLst>
          </p:cNvPr>
          <p:cNvSpPr txBox="1"/>
          <p:nvPr/>
        </p:nvSpPr>
        <p:spPr>
          <a:xfrm>
            <a:off x="3140242" y="1975703"/>
            <a:ext cx="8313821" cy="461665"/>
          </a:xfrm>
          <a:prstGeom prst="rect">
            <a:avLst/>
          </a:prstGeom>
          <a:noFill/>
        </p:spPr>
        <p:txBody>
          <a:bodyPr wrap="square" rtlCol="0">
            <a:spAutoFit/>
          </a:bodyPr>
          <a:lstStyle/>
          <a:p>
            <a:r>
              <a:rPr lang="en-GB" sz="2400" dirty="0">
                <a:solidFill>
                  <a:srgbClr val="C00000"/>
                </a:solidFill>
              </a:rPr>
              <a:t>Is this an impact issue, an experience issue, or both?</a:t>
            </a:r>
            <a:endParaRPr lang="en-AU" sz="2400" dirty="0">
              <a:solidFill>
                <a:srgbClr val="C00000"/>
              </a:solidFill>
            </a:endParaRPr>
          </a:p>
        </p:txBody>
      </p:sp>
    </p:spTree>
    <p:extLst>
      <p:ext uri="{BB962C8B-B14F-4D97-AF65-F5344CB8AC3E}">
        <p14:creationId xmlns:p14="http://schemas.microsoft.com/office/powerpoint/2010/main" val="69112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1+#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1+#ppt_w/2"/>
                                          </p:val>
                                        </p:tav>
                                        <p:tav tm="100000">
                                          <p:val>
                                            <p:strVal val="#ppt_x"/>
                                          </p:val>
                                        </p:tav>
                                      </p:tavLst>
                                    </p:anim>
                                    <p:anim calcmode="lin" valueType="num">
                                      <p:cBhvr additive="base">
                                        <p:cTn id="44"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icture background">
            <a:extLst>
              <a:ext uri="{FF2B5EF4-FFF2-40B4-BE49-F238E27FC236}">
                <a16:creationId xmlns:a16="http://schemas.microsoft.com/office/drawing/2014/main" id="{22C94852-B1BB-6459-1C3C-7DCE2C2C7C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7191" y="809875"/>
            <a:ext cx="9977617" cy="5238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136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9F7C9-F2D7-0013-C352-A839D38E3155}"/>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CDC3EC69-748D-1BC2-F6DA-302C76AB36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181" y="222584"/>
            <a:ext cx="2282993" cy="15219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FF07E16-1FAE-E2EC-724C-1B607F82A225}"/>
              </a:ext>
            </a:extLst>
          </p:cNvPr>
          <p:cNvSpPr txBox="1"/>
          <p:nvPr/>
        </p:nvSpPr>
        <p:spPr>
          <a:xfrm>
            <a:off x="583529" y="854241"/>
            <a:ext cx="1136985" cy="769441"/>
          </a:xfrm>
          <a:prstGeom prst="rect">
            <a:avLst/>
          </a:prstGeom>
          <a:noFill/>
        </p:spPr>
        <p:txBody>
          <a:bodyPr wrap="square" rtlCol="0">
            <a:spAutoFit/>
          </a:bodyPr>
          <a:lstStyle/>
          <a:p>
            <a:r>
              <a:rPr lang="en-AU" sz="4400" dirty="0">
                <a:solidFill>
                  <a:srgbClr val="51B5E6"/>
                </a:solidFill>
                <a:latin typeface="Comic Sans MS" panose="030F0702030302020204" pitchFamily="66" charset="0"/>
              </a:rPr>
              <a:t>3</a:t>
            </a:r>
          </a:p>
        </p:txBody>
      </p:sp>
      <p:sp>
        <p:nvSpPr>
          <p:cNvPr id="8" name="TextBox 7">
            <a:extLst>
              <a:ext uri="{FF2B5EF4-FFF2-40B4-BE49-F238E27FC236}">
                <a16:creationId xmlns:a16="http://schemas.microsoft.com/office/drawing/2014/main" id="{1E5F407F-6AD6-03ED-1629-C7D6D07661E5}"/>
              </a:ext>
            </a:extLst>
          </p:cNvPr>
          <p:cNvSpPr txBox="1"/>
          <p:nvPr/>
        </p:nvSpPr>
        <p:spPr>
          <a:xfrm>
            <a:off x="1152021" y="2255339"/>
            <a:ext cx="12071684" cy="3237874"/>
          </a:xfrm>
          <a:prstGeom prst="rect">
            <a:avLst/>
          </a:prstGeom>
          <a:noFill/>
        </p:spPr>
        <p:txBody>
          <a:bodyPr wrap="square" rtlCol="0">
            <a:spAutoFit/>
          </a:bodyPr>
          <a:lstStyle/>
          <a:p>
            <a:r>
              <a:rPr lang="en-GB" sz="3600" b="1" dirty="0"/>
              <a:t>1. What </a:t>
            </a:r>
            <a:r>
              <a:rPr lang="en-GB" sz="3600" b="1" i="1" dirty="0"/>
              <a:t>we</a:t>
            </a:r>
            <a:r>
              <a:rPr lang="en-GB" sz="3600" b="1" dirty="0"/>
              <a:t> think our Rotary product is.</a:t>
            </a:r>
          </a:p>
          <a:p>
            <a:endParaRPr lang="en-GB" sz="3600" b="1" dirty="0"/>
          </a:p>
          <a:p>
            <a:r>
              <a:rPr lang="en-GB" sz="3600" b="1" dirty="0"/>
              <a:t>2. What a non-member probably thinks it is.</a:t>
            </a:r>
          </a:p>
          <a:p>
            <a:endParaRPr lang="en-GB" sz="3600" b="1" dirty="0"/>
          </a:p>
          <a:p>
            <a:r>
              <a:rPr lang="en-GB" sz="3600" b="1" dirty="0">
                <a:solidFill>
                  <a:srgbClr val="C00000"/>
                </a:solidFill>
              </a:rPr>
              <a:t>What version would you buy?</a:t>
            </a:r>
          </a:p>
          <a:p>
            <a:pPr>
              <a:lnSpc>
                <a:spcPct val="150000"/>
              </a:lnSpc>
            </a:pPr>
            <a:endParaRPr lang="en-AU" dirty="0"/>
          </a:p>
        </p:txBody>
      </p:sp>
    </p:spTree>
    <p:extLst>
      <p:ext uri="{BB962C8B-B14F-4D97-AF65-F5344CB8AC3E}">
        <p14:creationId xmlns:p14="http://schemas.microsoft.com/office/powerpoint/2010/main" val="2988334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 calcmode="lin" valueType="num">
                                      <p:cBhvr additive="base">
                                        <p:cTn id="19" dur="500" fill="hold"/>
                                        <p:tgtEl>
                                          <p:spTgt spid="8">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5221E-89A1-2E3B-802B-A3115A788068}"/>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49D30A51-A667-7999-D269-B0C3472152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181" y="222584"/>
            <a:ext cx="2282993" cy="15219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04F637C-1774-E95C-65FD-3CC177C0AB0B}"/>
              </a:ext>
            </a:extLst>
          </p:cNvPr>
          <p:cNvSpPr txBox="1"/>
          <p:nvPr/>
        </p:nvSpPr>
        <p:spPr>
          <a:xfrm>
            <a:off x="583529" y="854241"/>
            <a:ext cx="1136985" cy="769441"/>
          </a:xfrm>
          <a:prstGeom prst="rect">
            <a:avLst/>
          </a:prstGeom>
          <a:noFill/>
        </p:spPr>
        <p:txBody>
          <a:bodyPr wrap="square" rtlCol="0">
            <a:spAutoFit/>
          </a:bodyPr>
          <a:lstStyle/>
          <a:p>
            <a:r>
              <a:rPr lang="en-AU" sz="4400" dirty="0">
                <a:solidFill>
                  <a:srgbClr val="51B5E6"/>
                </a:solidFill>
                <a:latin typeface="Comic Sans MS" panose="030F0702030302020204" pitchFamily="66" charset="0"/>
              </a:rPr>
              <a:t>4</a:t>
            </a:r>
          </a:p>
        </p:txBody>
      </p:sp>
      <p:sp>
        <p:nvSpPr>
          <p:cNvPr id="8" name="TextBox 7">
            <a:extLst>
              <a:ext uri="{FF2B5EF4-FFF2-40B4-BE49-F238E27FC236}">
                <a16:creationId xmlns:a16="http://schemas.microsoft.com/office/drawing/2014/main" id="{28A24205-584C-C7B3-1FDF-0099B73923FC}"/>
              </a:ext>
            </a:extLst>
          </p:cNvPr>
          <p:cNvSpPr txBox="1"/>
          <p:nvPr/>
        </p:nvSpPr>
        <p:spPr>
          <a:xfrm>
            <a:off x="450181" y="2868950"/>
            <a:ext cx="7442535" cy="3237874"/>
          </a:xfrm>
          <a:prstGeom prst="rect">
            <a:avLst/>
          </a:prstGeom>
          <a:noFill/>
        </p:spPr>
        <p:txBody>
          <a:bodyPr wrap="square" rtlCol="0">
            <a:spAutoFit/>
          </a:bodyPr>
          <a:lstStyle/>
          <a:p>
            <a:r>
              <a:rPr lang="en-GB" sz="3600" b="1" dirty="0"/>
              <a:t>Your most precious resource is the time your members contribute.</a:t>
            </a:r>
          </a:p>
          <a:p>
            <a:endParaRPr lang="en-GB" sz="3600" b="1" dirty="0"/>
          </a:p>
          <a:p>
            <a:r>
              <a:rPr lang="en-GB" sz="3600" b="1" dirty="0"/>
              <a:t>Where is this time going?</a:t>
            </a:r>
          </a:p>
          <a:p>
            <a:endParaRPr lang="en-GB" sz="3600" b="1" dirty="0"/>
          </a:p>
          <a:p>
            <a:pPr>
              <a:lnSpc>
                <a:spcPct val="150000"/>
              </a:lnSpc>
            </a:pPr>
            <a:endParaRPr lang="en-AU" dirty="0"/>
          </a:p>
        </p:txBody>
      </p:sp>
      <p:pic>
        <p:nvPicPr>
          <p:cNvPr id="8196" name="Picture 4" descr="Picture background">
            <a:extLst>
              <a:ext uri="{FF2B5EF4-FFF2-40B4-BE49-F238E27FC236}">
                <a16:creationId xmlns:a16="http://schemas.microsoft.com/office/drawing/2014/main" id="{316E4261-95FB-822F-0D2C-939478C4CD4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625" t="7222" r="24912" b="4397"/>
          <a:stretch>
            <a:fillRect/>
          </a:stretch>
        </p:blipFill>
        <p:spPr bwMode="auto">
          <a:xfrm>
            <a:off x="8470232" y="529389"/>
            <a:ext cx="3128210" cy="5269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43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 calcmode="lin" valueType="num">
                                      <p:cBhvr additive="base">
                                        <p:cTn id="7" dur="500" fill="hold"/>
                                        <p:tgtEl>
                                          <p:spTgt spid="8">
                                            <p:txEl>
                                              <p:pRg st="2" end="2"/>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D8558F-C68B-6999-5C11-9E9455958964}"/>
              </a:ext>
            </a:extLst>
          </p:cNvPr>
          <p:cNvSpPr txBox="1"/>
          <p:nvPr/>
        </p:nvSpPr>
        <p:spPr>
          <a:xfrm>
            <a:off x="886326" y="4393213"/>
            <a:ext cx="10419347" cy="1754326"/>
          </a:xfrm>
          <a:prstGeom prst="rect">
            <a:avLst/>
          </a:prstGeom>
          <a:noFill/>
        </p:spPr>
        <p:txBody>
          <a:bodyPr wrap="square">
            <a:spAutoFit/>
          </a:bodyPr>
          <a:lstStyle/>
          <a:p>
            <a:r>
              <a:rPr lang="en-GB" sz="3600" b="1" dirty="0"/>
              <a:t>If our club is still struggling with membership next year, it will be because we failed to change our __________.</a:t>
            </a:r>
            <a:endParaRPr lang="en-AU" sz="3600" b="1" dirty="0"/>
          </a:p>
        </p:txBody>
      </p:sp>
      <p:pic>
        <p:nvPicPr>
          <p:cNvPr id="6146" name="Picture 2" descr="The Power of Reflection: Learning from What We Read – Once Upon a Book Club">
            <a:extLst>
              <a:ext uri="{FF2B5EF4-FFF2-40B4-BE49-F238E27FC236}">
                <a16:creationId xmlns:a16="http://schemas.microsoft.com/office/drawing/2014/main" id="{D653968D-7CA0-DBF2-813E-520EC03188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610" y="508334"/>
            <a:ext cx="5525239" cy="3690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488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ommunity Needs Assessment: Tips to Strengthen Volunteering - Getting  Attention">
            <a:extLst>
              <a:ext uri="{FF2B5EF4-FFF2-40B4-BE49-F238E27FC236}">
                <a16:creationId xmlns:a16="http://schemas.microsoft.com/office/drawing/2014/main" id="{AC2405DF-32B2-A368-9530-04314ED43A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047" t="9718" r="1" b="2835"/>
          <a:stretch>
            <a:fillRect/>
          </a:stretch>
        </p:blipFill>
        <p:spPr bwMode="auto">
          <a:xfrm>
            <a:off x="5354053" y="1022684"/>
            <a:ext cx="6023560" cy="482466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BA5CBEB-9F0A-6A09-1608-2F14F60AFD51}"/>
              </a:ext>
            </a:extLst>
          </p:cNvPr>
          <p:cNvSpPr txBox="1"/>
          <p:nvPr/>
        </p:nvSpPr>
        <p:spPr>
          <a:xfrm>
            <a:off x="397042" y="1022684"/>
            <a:ext cx="4572000" cy="4401205"/>
          </a:xfrm>
          <a:prstGeom prst="rect">
            <a:avLst/>
          </a:prstGeom>
          <a:noFill/>
        </p:spPr>
        <p:txBody>
          <a:bodyPr wrap="square" rtlCol="0">
            <a:spAutoFit/>
          </a:bodyPr>
          <a:lstStyle/>
          <a:p>
            <a:r>
              <a:rPr lang="en-GB" sz="4000" b="1" dirty="0"/>
              <a:t>Communities still want service.</a:t>
            </a:r>
          </a:p>
          <a:p>
            <a:br>
              <a:rPr lang="en-GB" sz="4000" b="1" dirty="0"/>
            </a:br>
            <a:r>
              <a:rPr lang="en-GB" sz="4000" b="1" dirty="0"/>
              <a:t>If they aren’t choosing Rotary, the problem isn’t the community.</a:t>
            </a:r>
            <a:endParaRPr lang="en-AU" sz="4000" b="1" dirty="0"/>
          </a:p>
        </p:txBody>
      </p:sp>
    </p:spTree>
    <p:extLst>
      <p:ext uri="{BB962C8B-B14F-4D97-AF65-F5344CB8AC3E}">
        <p14:creationId xmlns:p14="http://schemas.microsoft.com/office/powerpoint/2010/main" val="2671490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688638A-D8ED-6CA1-9C8A-EC4FC11F7169}"/>
              </a:ext>
            </a:extLst>
          </p:cNvPr>
          <p:cNvGrpSpPr/>
          <p:nvPr/>
        </p:nvGrpSpPr>
        <p:grpSpPr>
          <a:xfrm>
            <a:off x="3406877" y="233827"/>
            <a:ext cx="5378245" cy="668593"/>
            <a:chOff x="3785420" y="233827"/>
            <a:chExt cx="5378245" cy="668593"/>
          </a:xfrm>
        </p:grpSpPr>
        <p:sp>
          <p:nvSpPr>
            <p:cNvPr id="6" name="Rectangle: Rounded Corners 5">
              <a:extLst>
                <a:ext uri="{FF2B5EF4-FFF2-40B4-BE49-F238E27FC236}">
                  <a16:creationId xmlns:a16="http://schemas.microsoft.com/office/drawing/2014/main" id="{519DB3A9-45F4-0ABE-21A7-577D0CAD5E3E}"/>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7FC3EF8B-D077-FE7B-F7A9-93E276C84915}"/>
                </a:ext>
              </a:extLst>
            </p:cNvPr>
            <p:cNvSpPr txBox="1"/>
            <p:nvPr/>
          </p:nvSpPr>
          <p:spPr>
            <a:xfrm>
              <a:off x="3785420" y="383458"/>
              <a:ext cx="5378245" cy="369332"/>
            </a:xfrm>
            <a:prstGeom prst="rect">
              <a:avLst/>
            </a:prstGeom>
            <a:noFill/>
          </p:spPr>
          <p:txBody>
            <a:bodyPr wrap="square" rtlCol="0">
              <a:spAutoFit/>
            </a:bodyPr>
            <a:lstStyle/>
            <a:p>
              <a:pPr algn="ctr"/>
              <a:r>
                <a:rPr lang="en-AU" dirty="0">
                  <a:solidFill>
                    <a:schemeClr val="bg1"/>
                  </a:solidFill>
                </a:rPr>
                <a:t>What is causing Rotary’s membership crisis?</a:t>
              </a:r>
            </a:p>
          </p:txBody>
        </p:sp>
      </p:grpSp>
      <p:grpSp>
        <p:nvGrpSpPr>
          <p:cNvPr id="9" name="Group 8">
            <a:extLst>
              <a:ext uri="{FF2B5EF4-FFF2-40B4-BE49-F238E27FC236}">
                <a16:creationId xmlns:a16="http://schemas.microsoft.com/office/drawing/2014/main" id="{FA83AB9E-77F1-C0FB-531C-D03CC4F8B7E7}"/>
              </a:ext>
            </a:extLst>
          </p:cNvPr>
          <p:cNvGrpSpPr/>
          <p:nvPr/>
        </p:nvGrpSpPr>
        <p:grpSpPr>
          <a:xfrm>
            <a:off x="7447941" y="1595587"/>
            <a:ext cx="2969342" cy="668593"/>
            <a:chOff x="3785420" y="233827"/>
            <a:chExt cx="5378245" cy="668593"/>
          </a:xfrm>
        </p:grpSpPr>
        <p:sp>
          <p:nvSpPr>
            <p:cNvPr id="10" name="Rectangle: Rounded Corners 9">
              <a:extLst>
                <a:ext uri="{FF2B5EF4-FFF2-40B4-BE49-F238E27FC236}">
                  <a16:creationId xmlns:a16="http://schemas.microsoft.com/office/drawing/2014/main" id="{773FB827-CC4E-725F-D081-0420A741FC36}"/>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1499E3D0-9F40-B7AC-446F-5B16E1634204}"/>
                </a:ext>
              </a:extLst>
            </p:cNvPr>
            <p:cNvSpPr txBox="1"/>
            <p:nvPr/>
          </p:nvSpPr>
          <p:spPr>
            <a:xfrm>
              <a:off x="3785422" y="244956"/>
              <a:ext cx="5378243" cy="646331"/>
            </a:xfrm>
            <a:prstGeom prst="rect">
              <a:avLst/>
            </a:prstGeom>
            <a:noFill/>
          </p:spPr>
          <p:txBody>
            <a:bodyPr wrap="square" rtlCol="0">
              <a:spAutoFit/>
            </a:bodyPr>
            <a:lstStyle/>
            <a:p>
              <a:pPr algn="ctr"/>
              <a:r>
                <a:rPr lang="en-AU" dirty="0">
                  <a:solidFill>
                    <a:schemeClr val="bg1"/>
                  </a:solidFill>
                </a:rPr>
                <a:t>Recruitment problems</a:t>
              </a:r>
            </a:p>
            <a:p>
              <a:pPr algn="ctr"/>
              <a:r>
                <a:rPr lang="en-AU" dirty="0">
                  <a:solidFill>
                    <a:schemeClr val="bg1"/>
                  </a:solidFill>
                </a:rPr>
                <a:t>(not enough people joining)</a:t>
              </a:r>
            </a:p>
          </p:txBody>
        </p:sp>
      </p:grpSp>
      <p:grpSp>
        <p:nvGrpSpPr>
          <p:cNvPr id="12" name="Group 11">
            <a:extLst>
              <a:ext uri="{FF2B5EF4-FFF2-40B4-BE49-F238E27FC236}">
                <a16:creationId xmlns:a16="http://schemas.microsoft.com/office/drawing/2014/main" id="{76B05EB2-BB0D-5401-7BF8-A57C90C79BE3}"/>
              </a:ext>
            </a:extLst>
          </p:cNvPr>
          <p:cNvGrpSpPr/>
          <p:nvPr/>
        </p:nvGrpSpPr>
        <p:grpSpPr>
          <a:xfrm>
            <a:off x="1730476" y="1595587"/>
            <a:ext cx="2969342" cy="668593"/>
            <a:chOff x="3785420" y="233827"/>
            <a:chExt cx="5378245" cy="668593"/>
          </a:xfrm>
        </p:grpSpPr>
        <p:sp>
          <p:nvSpPr>
            <p:cNvPr id="13" name="Rectangle: Rounded Corners 12">
              <a:extLst>
                <a:ext uri="{FF2B5EF4-FFF2-40B4-BE49-F238E27FC236}">
                  <a16:creationId xmlns:a16="http://schemas.microsoft.com/office/drawing/2014/main" id="{51D1A588-F80C-9518-6B6F-06A04CDF1111}"/>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8E31423F-A410-3A74-1A6C-696C07AB639B}"/>
                </a:ext>
              </a:extLst>
            </p:cNvPr>
            <p:cNvSpPr txBox="1"/>
            <p:nvPr/>
          </p:nvSpPr>
          <p:spPr>
            <a:xfrm>
              <a:off x="3785422" y="256089"/>
              <a:ext cx="5378243" cy="646331"/>
            </a:xfrm>
            <a:prstGeom prst="rect">
              <a:avLst/>
            </a:prstGeom>
            <a:noFill/>
          </p:spPr>
          <p:txBody>
            <a:bodyPr wrap="square" rtlCol="0">
              <a:spAutoFit/>
            </a:bodyPr>
            <a:lstStyle/>
            <a:p>
              <a:pPr algn="ctr"/>
              <a:r>
                <a:rPr lang="en-AU" dirty="0">
                  <a:solidFill>
                    <a:schemeClr val="bg1"/>
                  </a:solidFill>
                </a:rPr>
                <a:t>Retention problems</a:t>
              </a:r>
            </a:p>
            <a:p>
              <a:pPr algn="ctr"/>
              <a:r>
                <a:rPr lang="en-AU" dirty="0">
                  <a:solidFill>
                    <a:schemeClr val="bg1"/>
                  </a:solidFill>
                </a:rPr>
                <a:t>(too many people leaving)</a:t>
              </a:r>
            </a:p>
          </p:txBody>
        </p:sp>
      </p:grpSp>
      <p:grpSp>
        <p:nvGrpSpPr>
          <p:cNvPr id="15" name="Group 14">
            <a:extLst>
              <a:ext uri="{FF2B5EF4-FFF2-40B4-BE49-F238E27FC236}">
                <a16:creationId xmlns:a16="http://schemas.microsoft.com/office/drawing/2014/main" id="{223B46C0-15D9-C3FC-DA37-F1F495982566}"/>
              </a:ext>
            </a:extLst>
          </p:cNvPr>
          <p:cNvGrpSpPr/>
          <p:nvPr/>
        </p:nvGrpSpPr>
        <p:grpSpPr>
          <a:xfrm>
            <a:off x="555518" y="2918040"/>
            <a:ext cx="2556387" cy="1319672"/>
            <a:chOff x="3785420" y="233827"/>
            <a:chExt cx="5378245" cy="668593"/>
          </a:xfrm>
        </p:grpSpPr>
        <p:sp>
          <p:nvSpPr>
            <p:cNvPr id="16" name="Rectangle: Rounded Corners 15">
              <a:extLst>
                <a:ext uri="{FF2B5EF4-FFF2-40B4-BE49-F238E27FC236}">
                  <a16:creationId xmlns:a16="http://schemas.microsoft.com/office/drawing/2014/main" id="{031A7BD6-22C7-39C2-12A7-6E1C4B468305}"/>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Box 16">
              <a:extLst>
                <a:ext uri="{FF2B5EF4-FFF2-40B4-BE49-F238E27FC236}">
                  <a16:creationId xmlns:a16="http://schemas.microsoft.com/office/drawing/2014/main" id="{FE7C6AFA-872E-7E27-A5F7-68E61811C3C6}"/>
                </a:ext>
              </a:extLst>
            </p:cNvPr>
            <p:cNvSpPr txBox="1"/>
            <p:nvPr/>
          </p:nvSpPr>
          <p:spPr>
            <a:xfrm>
              <a:off x="3785422" y="244956"/>
              <a:ext cx="5378243" cy="608130"/>
            </a:xfrm>
            <a:prstGeom prst="rect">
              <a:avLst/>
            </a:prstGeom>
            <a:noFill/>
          </p:spPr>
          <p:txBody>
            <a:bodyPr wrap="square" rtlCol="0">
              <a:spAutoFit/>
            </a:bodyPr>
            <a:lstStyle/>
            <a:p>
              <a:pPr algn="ctr"/>
              <a:r>
                <a:rPr lang="en-AU" dirty="0">
                  <a:solidFill>
                    <a:schemeClr val="bg1"/>
                  </a:solidFill>
                </a:rPr>
                <a:t>EXTERNAL</a:t>
              </a:r>
            </a:p>
            <a:p>
              <a:pPr algn="ctr"/>
              <a:r>
                <a:rPr lang="en-AU" dirty="0">
                  <a:solidFill>
                    <a:schemeClr val="bg1"/>
                  </a:solidFill>
                </a:rPr>
                <a:t>NON-CLUB RELATED </a:t>
              </a:r>
            </a:p>
            <a:p>
              <a:pPr algn="ctr"/>
              <a:r>
                <a:rPr lang="en-AU" dirty="0">
                  <a:solidFill>
                    <a:schemeClr val="bg1"/>
                  </a:solidFill>
                </a:rPr>
                <a:t>ISSUES</a:t>
              </a:r>
            </a:p>
            <a:p>
              <a:pPr algn="ctr"/>
              <a:r>
                <a:rPr lang="en-AU" dirty="0">
                  <a:solidFill>
                    <a:schemeClr val="bg1"/>
                  </a:solidFill>
                </a:rPr>
                <a:t>(</a:t>
              </a:r>
              <a:r>
                <a:rPr lang="en-AU" dirty="0" err="1">
                  <a:solidFill>
                    <a:schemeClr val="bg1"/>
                  </a:solidFill>
                </a:rPr>
                <a:t>uncontrollables</a:t>
              </a:r>
              <a:r>
                <a:rPr lang="en-AU" dirty="0">
                  <a:solidFill>
                    <a:schemeClr val="bg1"/>
                  </a:solidFill>
                </a:rPr>
                <a:t>)</a:t>
              </a:r>
            </a:p>
          </p:txBody>
        </p:sp>
      </p:grpSp>
      <p:grpSp>
        <p:nvGrpSpPr>
          <p:cNvPr id="21" name="Group 20">
            <a:extLst>
              <a:ext uri="{FF2B5EF4-FFF2-40B4-BE49-F238E27FC236}">
                <a16:creationId xmlns:a16="http://schemas.microsoft.com/office/drawing/2014/main" id="{9D0D4305-2435-3221-29C4-AB1F65120A28}"/>
              </a:ext>
            </a:extLst>
          </p:cNvPr>
          <p:cNvGrpSpPr/>
          <p:nvPr/>
        </p:nvGrpSpPr>
        <p:grpSpPr>
          <a:xfrm>
            <a:off x="3406877" y="2918040"/>
            <a:ext cx="2556387" cy="1319672"/>
            <a:chOff x="3785420" y="233827"/>
            <a:chExt cx="5378245" cy="668593"/>
          </a:xfrm>
        </p:grpSpPr>
        <p:sp>
          <p:nvSpPr>
            <p:cNvPr id="22" name="Rectangle: Rounded Corners 21">
              <a:extLst>
                <a:ext uri="{FF2B5EF4-FFF2-40B4-BE49-F238E27FC236}">
                  <a16:creationId xmlns:a16="http://schemas.microsoft.com/office/drawing/2014/main" id="{EE5C4F81-3604-ED88-B696-D0B11C5E1090}"/>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TextBox 22">
              <a:extLst>
                <a:ext uri="{FF2B5EF4-FFF2-40B4-BE49-F238E27FC236}">
                  <a16:creationId xmlns:a16="http://schemas.microsoft.com/office/drawing/2014/main" id="{90892FA5-E465-5D9A-4501-19DC88BBD0C4}"/>
                </a:ext>
              </a:extLst>
            </p:cNvPr>
            <p:cNvSpPr txBox="1"/>
            <p:nvPr/>
          </p:nvSpPr>
          <p:spPr>
            <a:xfrm>
              <a:off x="3785422" y="244956"/>
              <a:ext cx="5378243" cy="608130"/>
            </a:xfrm>
            <a:prstGeom prst="rect">
              <a:avLst/>
            </a:prstGeom>
            <a:noFill/>
          </p:spPr>
          <p:txBody>
            <a:bodyPr wrap="square" rtlCol="0">
              <a:spAutoFit/>
            </a:bodyPr>
            <a:lstStyle/>
            <a:p>
              <a:pPr algn="ctr"/>
              <a:r>
                <a:rPr lang="en-AU" dirty="0">
                  <a:solidFill>
                    <a:schemeClr val="bg1"/>
                  </a:solidFill>
                </a:rPr>
                <a:t>INTERNAL</a:t>
              </a:r>
            </a:p>
            <a:p>
              <a:pPr algn="ctr"/>
              <a:r>
                <a:rPr lang="en-AU" dirty="0">
                  <a:solidFill>
                    <a:schemeClr val="bg1"/>
                  </a:solidFill>
                </a:rPr>
                <a:t>CLUB RELATED </a:t>
              </a:r>
            </a:p>
            <a:p>
              <a:pPr algn="ctr"/>
              <a:r>
                <a:rPr lang="en-AU" dirty="0">
                  <a:solidFill>
                    <a:schemeClr val="bg1"/>
                  </a:solidFill>
                </a:rPr>
                <a:t>ISSUES</a:t>
              </a:r>
            </a:p>
            <a:p>
              <a:pPr algn="ctr"/>
              <a:r>
                <a:rPr lang="en-AU" dirty="0">
                  <a:solidFill>
                    <a:schemeClr val="bg1"/>
                  </a:solidFill>
                </a:rPr>
                <a:t>(controllables)</a:t>
              </a:r>
            </a:p>
          </p:txBody>
        </p:sp>
      </p:grpSp>
      <p:grpSp>
        <p:nvGrpSpPr>
          <p:cNvPr id="24" name="Group 23">
            <a:extLst>
              <a:ext uri="{FF2B5EF4-FFF2-40B4-BE49-F238E27FC236}">
                <a16:creationId xmlns:a16="http://schemas.microsoft.com/office/drawing/2014/main" id="{A8EE641D-6F86-AC0E-C0A8-75758709547D}"/>
              </a:ext>
            </a:extLst>
          </p:cNvPr>
          <p:cNvGrpSpPr/>
          <p:nvPr/>
        </p:nvGrpSpPr>
        <p:grpSpPr>
          <a:xfrm>
            <a:off x="6228738" y="2918040"/>
            <a:ext cx="2615381" cy="1319672"/>
            <a:chOff x="3723361" y="233827"/>
            <a:chExt cx="5502359" cy="668593"/>
          </a:xfrm>
        </p:grpSpPr>
        <p:sp>
          <p:nvSpPr>
            <p:cNvPr id="25" name="Rectangle: Rounded Corners 24">
              <a:extLst>
                <a:ext uri="{FF2B5EF4-FFF2-40B4-BE49-F238E27FC236}">
                  <a16:creationId xmlns:a16="http://schemas.microsoft.com/office/drawing/2014/main" id="{F6DE93CC-239D-6C2D-777D-A80F833250B6}"/>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TextBox 25">
              <a:extLst>
                <a:ext uri="{FF2B5EF4-FFF2-40B4-BE49-F238E27FC236}">
                  <a16:creationId xmlns:a16="http://schemas.microsoft.com/office/drawing/2014/main" id="{5E7FA7AE-BF82-D1AF-6507-F975BFBEB028}"/>
                </a:ext>
              </a:extLst>
            </p:cNvPr>
            <p:cNvSpPr txBox="1"/>
            <p:nvPr/>
          </p:nvSpPr>
          <p:spPr>
            <a:xfrm>
              <a:off x="3723361" y="295245"/>
              <a:ext cx="5502359" cy="545757"/>
            </a:xfrm>
            <a:prstGeom prst="rect">
              <a:avLst/>
            </a:prstGeom>
            <a:noFill/>
          </p:spPr>
          <p:txBody>
            <a:bodyPr wrap="square" rtlCol="0">
              <a:spAutoFit/>
            </a:bodyPr>
            <a:lstStyle/>
            <a:p>
              <a:pPr algn="ctr"/>
              <a:r>
                <a:rPr lang="en-AU" dirty="0">
                  <a:solidFill>
                    <a:schemeClr val="bg1"/>
                  </a:solidFill>
                </a:rPr>
                <a:t>PEOPLE DON’T</a:t>
              </a:r>
            </a:p>
            <a:p>
              <a:pPr algn="ctr"/>
              <a:r>
                <a:rPr lang="en-AU" sz="2800" dirty="0">
                  <a:solidFill>
                    <a:schemeClr val="bg1"/>
                  </a:solidFill>
                </a:rPr>
                <a:t>LIKE</a:t>
              </a:r>
              <a:r>
                <a:rPr lang="en-AU" dirty="0">
                  <a:solidFill>
                    <a:schemeClr val="bg1"/>
                  </a:solidFill>
                </a:rPr>
                <a:t> </a:t>
              </a:r>
            </a:p>
            <a:p>
              <a:pPr algn="ctr"/>
              <a:r>
                <a:rPr lang="en-AU" dirty="0">
                  <a:solidFill>
                    <a:schemeClr val="bg1"/>
                  </a:solidFill>
                </a:rPr>
                <a:t>WHAT WE’RE OFFERING</a:t>
              </a:r>
            </a:p>
          </p:txBody>
        </p:sp>
      </p:grpSp>
      <p:grpSp>
        <p:nvGrpSpPr>
          <p:cNvPr id="30" name="Group 29">
            <a:extLst>
              <a:ext uri="{FF2B5EF4-FFF2-40B4-BE49-F238E27FC236}">
                <a16:creationId xmlns:a16="http://schemas.microsoft.com/office/drawing/2014/main" id="{6F7BD9F6-1D35-1E0C-0E64-69A1B4AEA0B2}"/>
              </a:ext>
            </a:extLst>
          </p:cNvPr>
          <p:cNvGrpSpPr/>
          <p:nvPr/>
        </p:nvGrpSpPr>
        <p:grpSpPr>
          <a:xfrm>
            <a:off x="9109593" y="2918040"/>
            <a:ext cx="2615381" cy="1319672"/>
            <a:chOff x="3723361" y="233827"/>
            <a:chExt cx="5502359" cy="668593"/>
          </a:xfrm>
        </p:grpSpPr>
        <p:sp>
          <p:nvSpPr>
            <p:cNvPr id="31" name="Rectangle: Rounded Corners 30">
              <a:extLst>
                <a:ext uri="{FF2B5EF4-FFF2-40B4-BE49-F238E27FC236}">
                  <a16:creationId xmlns:a16="http://schemas.microsoft.com/office/drawing/2014/main" id="{EE65FDD4-62C8-A992-B07B-C428B4EB43E7}"/>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TextBox 31">
              <a:extLst>
                <a:ext uri="{FF2B5EF4-FFF2-40B4-BE49-F238E27FC236}">
                  <a16:creationId xmlns:a16="http://schemas.microsoft.com/office/drawing/2014/main" id="{7C3814CE-92BF-4AD7-9C44-D506F5576B94}"/>
                </a:ext>
              </a:extLst>
            </p:cNvPr>
            <p:cNvSpPr txBox="1"/>
            <p:nvPr/>
          </p:nvSpPr>
          <p:spPr>
            <a:xfrm>
              <a:off x="3723361" y="295245"/>
              <a:ext cx="5502359" cy="545757"/>
            </a:xfrm>
            <a:prstGeom prst="rect">
              <a:avLst/>
            </a:prstGeom>
            <a:noFill/>
          </p:spPr>
          <p:txBody>
            <a:bodyPr wrap="square" rtlCol="0">
              <a:spAutoFit/>
            </a:bodyPr>
            <a:lstStyle/>
            <a:p>
              <a:pPr algn="ctr"/>
              <a:r>
                <a:rPr lang="en-AU" dirty="0">
                  <a:solidFill>
                    <a:schemeClr val="bg1"/>
                  </a:solidFill>
                </a:rPr>
                <a:t>PEOPLE DON’T</a:t>
              </a:r>
            </a:p>
            <a:p>
              <a:pPr algn="ctr"/>
              <a:r>
                <a:rPr lang="en-AU" sz="2800" dirty="0">
                  <a:solidFill>
                    <a:schemeClr val="bg1"/>
                  </a:solidFill>
                </a:rPr>
                <a:t>KNOW</a:t>
              </a:r>
              <a:r>
                <a:rPr lang="en-AU" dirty="0">
                  <a:solidFill>
                    <a:schemeClr val="bg1"/>
                  </a:solidFill>
                </a:rPr>
                <a:t> </a:t>
              </a:r>
            </a:p>
            <a:p>
              <a:pPr algn="ctr"/>
              <a:r>
                <a:rPr lang="en-AU" dirty="0">
                  <a:solidFill>
                    <a:schemeClr val="bg1"/>
                  </a:solidFill>
                </a:rPr>
                <a:t>WHAT WE’RE OFFERING</a:t>
              </a:r>
            </a:p>
          </p:txBody>
        </p:sp>
      </p:grpSp>
      <p:grpSp>
        <p:nvGrpSpPr>
          <p:cNvPr id="36" name="Group 35">
            <a:extLst>
              <a:ext uri="{FF2B5EF4-FFF2-40B4-BE49-F238E27FC236}">
                <a16:creationId xmlns:a16="http://schemas.microsoft.com/office/drawing/2014/main" id="{A18EF80E-E188-7440-9AEB-C609D57EFDF3}"/>
              </a:ext>
            </a:extLst>
          </p:cNvPr>
          <p:cNvGrpSpPr/>
          <p:nvPr/>
        </p:nvGrpSpPr>
        <p:grpSpPr>
          <a:xfrm>
            <a:off x="555517" y="4852222"/>
            <a:ext cx="2556387" cy="1319672"/>
            <a:chOff x="555517" y="4370438"/>
            <a:chExt cx="2556387" cy="1319672"/>
          </a:xfrm>
        </p:grpSpPr>
        <p:sp>
          <p:nvSpPr>
            <p:cNvPr id="34" name="Rectangle: Rounded Corners 33">
              <a:extLst>
                <a:ext uri="{FF2B5EF4-FFF2-40B4-BE49-F238E27FC236}">
                  <a16:creationId xmlns:a16="http://schemas.microsoft.com/office/drawing/2014/main" id="{CF49538F-32A9-ED53-88DA-ECA33BB5C031}"/>
                </a:ext>
              </a:extLst>
            </p:cNvPr>
            <p:cNvSpPr/>
            <p:nvPr/>
          </p:nvSpPr>
          <p:spPr>
            <a:xfrm>
              <a:off x="555517" y="4370438"/>
              <a:ext cx="2556387" cy="1319672"/>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TextBox 34">
              <a:extLst>
                <a:ext uri="{FF2B5EF4-FFF2-40B4-BE49-F238E27FC236}">
                  <a16:creationId xmlns:a16="http://schemas.microsoft.com/office/drawing/2014/main" id="{3B1E7783-0ADA-3D84-E21F-1529580870A7}"/>
                </a:ext>
              </a:extLst>
            </p:cNvPr>
            <p:cNvSpPr txBox="1"/>
            <p:nvPr/>
          </p:nvSpPr>
          <p:spPr>
            <a:xfrm>
              <a:off x="555518" y="4392404"/>
              <a:ext cx="2556386" cy="1200330"/>
            </a:xfrm>
            <a:prstGeom prst="rect">
              <a:avLst/>
            </a:prstGeom>
            <a:noFill/>
          </p:spPr>
          <p:txBody>
            <a:bodyPr wrap="square" rtlCol="0">
              <a:spAutoFit/>
            </a:bodyPr>
            <a:lstStyle/>
            <a:p>
              <a:pPr algn="ctr"/>
              <a:r>
                <a:rPr lang="en-AU" sz="2400" dirty="0">
                  <a:solidFill>
                    <a:schemeClr val="bg1"/>
                  </a:solidFill>
                </a:rPr>
                <a:t>WE CAN’T DO ANYTHING ABOUT THIS</a:t>
              </a:r>
            </a:p>
          </p:txBody>
        </p:sp>
      </p:grpSp>
      <p:grpSp>
        <p:nvGrpSpPr>
          <p:cNvPr id="40" name="Group 39">
            <a:extLst>
              <a:ext uri="{FF2B5EF4-FFF2-40B4-BE49-F238E27FC236}">
                <a16:creationId xmlns:a16="http://schemas.microsoft.com/office/drawing/2014/main" id="{C2C8A359-322D-4457-D8B3-4116A7F86FD0}"/>
              </a:ext>
            </a:extLst>
          </p:cNvPr>
          <p:cNvGrpSpPr/>
          <p:nvPr/>
        </p:nvGrpSpPr>
        <p:grpSpPr>
          <a:xfrm>
            <a:off x="3406877" y="4852222"/>
            <a:ext cx="2556387" cy="1319672"/>
            <a:chOff x="3406877" y="4370438"/>
            <a:chExt cx="2556387" cy="1319672"/>
          </a:xfrm>
        </p:grpSpPr>
        <p:sp>
          <p:nvSpPr>
            <p:cNvPr id="38" name="Rectangle: Rounded Corners 37">
              <a:extLst>
                <a:ext uri="{FF2B5EF4-FFF2-40B4-BE49-F238E27FC236}">
                  <a16:creationId xmlns:a16="http://schemas.microsoft.com/office/drawing/2014/main" id="{64B1E111-DAAF-6D32-775E-4A95F7544429}"/>
                </a:ext>
              </a:extLst>
            </p:cNvPr>
            <p:cNvSpPr/>
            <p:nvPr/>
          </p:nvSpPr>
          <p:spPr>
            <a:xfrm>
              <a:off x="3406877" y="4370438"/>
              <a:ext cx="2556387" cy="1319672"/>
            </a:xfrm>
            <a:prstGeom prst="roundRect">
              <a:avLst/>
            </a:prstGeom>
            <a:solidFill>
              <a:srgbClr val="F9A6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TextBox 38">
              <a:extLst>
                <a:ext uri="{FF2B5EF4-FFF2-40B4-BE49-F238E27FC236}">
                  <a16:creationId xmlns:a16="http://schemas.microsoft.com/office/drawing/2014/main" id="{DC78CFF8-E577-C540-B568-441FD1E65ECB}"/>
                </a:ext>
              </a:extLst>
            </p:cNvPr>
            <p:cNvSpPr txBox="1"/>
            <p:nvPr/>
          </p:nvSpPr>
          <p:spPr>
            <a:xfrm>
              <a:off x="3406878" y="4554106"/>
              <a:ext cx="2556386" cy="954107"/>
            </a:xfrm>
            <a:prstGeom prst="rect">
              <a:avLst/>
            </a:prstGeom>
            <a:noFill/>
          </p:spPr>
          <p:txBody>
            <a:bodyPr wrap="square" rtlCol="0">
              <a:spAutoFit/>
            </a:bodyPr>
            <a:lstStyle/>
            <a:p>
              <a:pPr algn="ctr"/>
              <a:r>
                <a:rPr lang="en-AU" sz="3200" b="1" dirty="0"/>
                <a:t>PRODUCT</a:t>
              </a:r>
            </a:p>
            <a:p>
              <a:pPr algn="ctr"/>
              <a:r>
                <a:rPr lang="en-AU" sz="2400" dirty="0"/>
                <a:t>PROBLEMS</a:t>
              </a:r>
            </a:p>
          </p:txBody>
        </p:sp>
      </p:grpSp>
      <p:grpSp>
        <p:nvGrpSpPr>
          <p:cNvPr id="41" name="Group 40">
            <a:extLst>
              <a:ext uri="{FF2B5EF4-FFF2-40B4-BE49-F238E27FC236}">
                <a16:creationId xmlns:a16="http://schemas.microsoft.com/office/drawing/2014/main" id="{0361AA43-EA22-AF81-A70D-96CF17862479}"/>
              </a:ext>
            </a:extLst>
          </p:cNvPr>
          <p:cNvGrpSpPr/>
          <p:nvPr/>
        </p:nvGrpSpPr>
        <p:grpSpPr>
          <a:xfrm>
            <a:off x="6287732" y="4852222"/>
            <a:ext cx="2556387" cy="1319672"/>
            <a:chOff x="3406877" y="4370438"/>
            <a:chExt cx="2556387" cy="1319672"/>
          </a:xfrm>
        </p:grpSpPr>
        <p:sp>
          <p:nvSpPr>
            <p:cNvPr id="42" name="Rectangle: Rounded Corners 41">
              <a:extLst>
                <a:ext uri="{FF2B5EF4-FFF2-40B4-BE49-F238E27FC236}">
                  <a16:creationId xmlns:a16="http://schemas.microsoft.com/office/drawing/2014/main" id="{233DA610-94A1-DB91-C44B-B64037E6DFE6}"/>
                </a:ext>
              </a:extLst>
            </p:cNvPr>
            <p:cNvSpPr/>
            <p:nvPr/>
          </p:nvSpPr>
          <p:spPr>
            <a:xfrm>
              <a:off x="3406877" y="4370438"/>
              <a:ext cx="2556387" cy="1319672"/>
            </a:xfrm>
            <a:prstGeom prst="roundRect">
              <a:avLst/>
            </a:prstGeom>
            <a:solidFill>
              <a:srgbClr val="F9A6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TextBox 42">
              <a:extLst>
                <a:ext uri="{FF2B5EF4-FFF2-40B4-BE49-F238E27FC236}">
                  <a16:creationId xmlns:a16="http://schemas.microsoft.com/office/drawing/2014/main" id="{81A8CD25-6417-7631-0277-48CC32D5A674}"/>
                </a:ext>
              </a:extLst>
            </p:cNvPr>
            <p:cNvSpPr txBox="1"/>
            <p:nvPr/>
          </p:nvSpPr>
          <p:spPr>
            <a:xfrm>
              <a:off x="3406878" y="4554106"/>
              <a:ext cx="2556386" cy="954107"/>
            </a:xfrm>
            <a:prstGeom prst="rect">
              <a:avLst/>
            </a:prstGeom>
            <a:noFill/>
          </p:spPr>
          <p:txBody>
            <a:bodyPr wrap="square" rtlCol="0">
              <a:spAutoFit/>
            </a:bodyPr>
            <a:lstStyle/>
            <a:p>
              <a:pPr algn="ctr"/>
              <a:r>
                <a:rPr lang="en-AU" sz="3200" b="1" dirty="0"/>
                <a:t>PRODUCT</a:t>
              </a:r>
            </a:p>
            <a:p>
              <a:pPr algn="ctr"/>
              <a:r>
                <a:rPr lang="en-AU" sz="2400" dirty="0"/>
                <a:t>PROBLEMS</a:t>
              </a:r>
            </a:p>
          </p:txBody>
        </p:sp>
      </p:grpSp>
      <p:grpSp>
        <p:nvGrpSpPr>
          <p:cNvPr id="44" name="Group 43">
            <a:extLst>
              <a:ext uri="{FF2B5EF4-FFF2-40B4-BE49-F238E27FC236}">
                <a16:creationId xmlns:a16="http://schemas.microsoft.com/office/drawing/2014/main" id="{CED16D1D-01D6-8830-CB77-74D4175935B0}"/>
              </a:ext>
            </a:extLst>
          </p:cNvPr>
          <p:cNvGrpSpPr/>
          <p:nvPr/>
        </p:nvGrpSpPr>
        <p:grpSpPr>
          <a:xfrm>
            <a:off x="9168587" y="4852222"/>
            <a:ext cx="2556387" cy="1319672"/>
            <a:chOff x="3406877" y="4370438"/>
            <a:chExt cx="2556387" cy="1319672"/>
          </a:xfrm>
        </p:grpSpPr>
        <p:sp>
          <p:nvSpPr>
            <p:cNvPr id="45" name="Rectangle: Rounded Corners 44">
              <a:extLst>
                <a:ext uri="{FF2B5EF4-FFF2-40B4-BE49-F238E27FC236}">
                  <a16:creationId xmlns:a16="http://schemas.microsoft.com/office/drawing/2014/main" id="{6704A8AF-B92E-811D-1FA0-02AF4F29288F}"/>
                </a:ext>
              </a:extLst>
            </p:cNvPr>
            <p:cNvSpPr/>
            <p:nvPr/>
          </p:nvSpPr>
          <p:spPr>
            <a:xfrm>
              <a:off x="3406877" y="4370438"/>
              <a:ext cx="2556387" cy="1319672"/>
            </a:xfrm>
            <a:prstGeom prst="roundRect">
              <a:avLst/>
            </a:prstGeom>
            <a:solidFill>
              <a:srgbClr val="F9A6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TextBox 45">
              <a:extLst>
                <a:ext uri="{FF2B5EF4-FFF2-40B4-BE49-F238E27FC236}">
                  <a16:creationId xmlns:a16="http://schemas.microsoft.com/office/drawing/2014/main" id="{9497D019-6BB8-1834-9CA1-BD137325AA2B}"/>
                </a:ext>
              </a:extLst>
            </p:cNvPr>
            <p:cNvSpPr txBox="1"/>
            <p:nvPr/>
          </p:nvSpPr>
          <p:spPr>
            <a:xfrm>
              <a:off x="3406878" y="4554106"/>
              <a:ext cx="2556386" cy="954107"/>
            </a:xfrm>
            <a:prstGeom prst="rect">
              <a:avLst/>
            </a:prstGeom>
            <a:noFill/>
          </p:spPr>
          <p:txBody>
            <a:bodyPr wrap="square" rtlCol="0">
              <a:spAutoFit/>
            </a:bodyPr>
            <a:lstStyle/>
            <a:p>
              <a:pPr algn="ctr"/>
              <a:r>
                <a:rPr lang="en-AU" sz="3200" b="1" dirty="0"/>
                <a:t>PROMOTION</a:t>
              </a:r>
            </a:p>
            <a:p>
              <a:pPr algn="ctr"/>
              <a:r>
                <a:rPr lang="en-AU" sz="2400" dirty="0"/>
                <a:t>PROBLEMS</a:t>
              </a:r>
            </a:p>
          </p:txBody>
        </p:sp>
      </p:grpSp>
      <p:grpSp>
        <p:nvGrpSpPr>
          <p:cNvPr id="81" name="Group 80">
            <a:extLst>
              <a:ext uri="{FF2B5EF4-FFF2-40B4-BE49-F238E27FC236}">
                <a16:creationId xmlns:a16="http://schemas.microsoft.com/office/drawing/2014/main" id="{49F113F6-CDD8-E66F-561E-6288DB83F728}"/>
              </a:ext>
            </a:extLst>
          </p:cNvPr>
          <p:cNvGrpSpPr/>
          <p:nvPr/>
        </p:nvGrpSpPr>
        <p:grpSpPr>
          <a:xfrm>
            <a:off x="3161071" y="902420"/>
            <a:ext cx="5869857" cy="604278"/>
            <a:chOff x="3161071" y="902420"/>
            <a:chExt cx="5869857" cy="604278"/>
          </a:xfrm>
        </p:grpSpPr>
        <p:sp>
          <p:nvSpPr>
            <p:cNvPr id="76" name="Arrow: Bent-Up 75">
              <a:extLst>
                <a:ext uri="{FF2B5EF4-FFF2-40B4-BE49-F238E27FC236}">
                  <a16:creationId xmlns:a16="http://schemas.microsoft.com/office/drawing/2014/main" id="{20A73CC5-DCA9-5C78-4DAA-E05A13DD2508}"/>
                </a:ext>
              </a:extLst>
            </p:cNvPr>
            <p:cNvSpPr/>
            <p:nvPr/>
          </p:nvSpPr>
          <p:spPr>
            <a:xfrm flipV="1">
              <a:off x="6096000" y="1167651"/>
              <a:ext cx="2934928" cy="338108"/>
            </a:xfrm>
            <a:prstGeom prst="bentUpArrow">
              <a:avLst>
                <a:gd name="adj1" fmla="val 8347"/>
                <a:gd name="adj2" fmla="val 25000"/>
                <a:gd name="adj3" fmla="val 25000"/>
              </a:avLst>
            </a:prstGeom>
            <a:solidFill>
              <a:schemeClr val="tx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78" name="Arrow: Bent-Up 77">
              <a:extLst>
                <a:ext uri="{FF2B5EF4-FFF2-40B4-BE49-F238E27FC236}">
                  <a16:creationId xmlns:a16="http://schemas.microsoft.com/office/drawing/2014/main" id="{38359F3A-29F9-24F5-3150-E17DD81D4E31}"/>
                </a:ext>
              </a:extLst>
            </p:cNvPr>
            <p:cNvSpPr/>
            <p:nvPr/>
          </p:nvSpPr>
          <p:spPr>
            <a:xfrm flipH="1" flipV="1">
              <a:off x="3161071" y="1168590"/>
              <a:ext cx="2934928" cy="338108"/>
            </a:xfrm>
            <a:prstGeom prst="bentUpArrow">
              <a:avLst>
                <a:gd name="adj1" fmla="val 8347"/>
                <a:gd name="adj2" fmla="val 25000"/>
                <a:gd name="adj3" fmla="val 25000"/>
              </a:avLst>
            </a:prstGeom>
            <a:solidFill>
              <a:schemeClr val="tx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cxnSp>
          <p:nvCxnSpPr>
            <p:cNvPr id="80" name="Straight Connector 79">
              <a:extLst>
                <a:ext uri="{FF2B5EF4-FFF2-40B4-BE49-F238E27FC236}">
                  <a16:creationId xmlns:a16="http://schemas.microsoft.com/office/drawing/2014/main" id="{B5C5E467-9B25-7F64-29BA-ACDFDB89A931}"/>
                </a:ext>
              </a:extLst>
            </p:cNvPr>
            <p:cNvCxnSpPr>
              <a:cxnSpLocks/>
            </p:cNvCxnSpPr>
            <p:nvPr/>
          </p:nvCxnSpPr>
          <p:spPr>
            <a:xfrm flipV="1">
              <a:off x="6070243" y="902420"/>
              <a:ext cx="1" cy="280281"/>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82" name="Group 81">
            <a:extLst>
              <a:ext uri="{FF2B5EF4-FFF2-40B4-BE49-F238E27FC236}">
                <a16:creationId xmlns:a16="http://schemas.microsoft.com/office/drawing/2014/main" id="{6C7E52BD-7996-2102-0EF8-07BCC55648A2}"/>
              </a:ext>
            </a:extLst>
          </p:cNvPr>
          <p:cNvGrpSpPr/>
          <p:nvPr/>
        </p:nvGrpSpPr>
        <p:grpSpPr>
          <a:xfrm>
            <a:off x="1730476" y="2280279"/>
            <a:ext cx="3056210" cy="604278"/>
            <a:chOff x="3161071" y="902420"/>
            <a:chExt cx="5869857" cy="604278"/>
          </a:xfrm>
        </p:grpSpPr>
        <p:sp>
          <p:nvSpPr>
            <p:cNvPr id="83" name="Arrow: Bent-Up 82">
              <a:extLst>
                <a:ext uri="{FF2B5EF4-FFF2-40B4-BE49-F238E27FC236}">
                  <a16:creationId xmlns:a16="http://schemas.microsoft.com/office/drawing/2014/main" id="{B58C6702-99BD-4258-0FAE-1E25D0C4F99B}"/>
                </a:ext>
              </a:extLst>
            </p:cNvPr>
            <p:cNvSpPr/>
            <p:nvPr/>
          </p:nvSpPr>
          <p:spPr>
            <a:xfrm flipV="1">
              <a:off x="6096000" y="1167651"/>
              <a:ext cx="2934928" cy="338108"/>
            </a:xfrm>
            <a:prstGeom prst="bentUpArrow">
              <a:avLst>
                <a:gd name="adj1" fmla="val 8347"/>
                <a:gd name="adj2" fmla="val 25000"/>
                <a:gd name="adj3" fmla="val 25000"/>
              </a:avLst>
            </a:prstGeom>
            <a:solidFill>
              <a:schemeClr val="tx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84" name="Arrow: Bent-Up 83">
              <a:extLst>
                <a:ext uri="{FF2B5EF4-FFF2-40B4-BE49-F238E27FC236}">
                  <a16:creationId xmlns:a16="http://schemas.microsoft.com/office/drawing/2014/main" id="{0B3E8C9B-8E06-E428-0217-92F7814473D0}"/>
                </a:ext>
              </a:extLst>
            </p:cNvPr>
            <p:cNvSpPr/>
            <p:nvPr/>
          </p:nvSpPr>
          <p:spPr>
            <a:xfrm flipH="1" flipV="1">
              <a:off x="3161071" y="1168590"/>
              <a:ext cx="2934928" cy="338108"/>
            </a:xfrm>
            <a:prstGeom prst="bentUpArrow">
              <a:avLst>
                <a:gd name="adj1" fmla="val 8347"/>
                <a:gd name="adj2" fmla="val 25000"/>
                <a:gd name="adj3" fmla="val 25000"/>
              </a:avLst>
            </a:prstGeom>
            <a:solidFill>
              <a:schemeClr val="tx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cxnSp>
          <p:nvCxnSpPr>
            <p:cNvPr id="85" name="Straight Connector 84">
              <a:extLst>
                <a:ext uri="{FF2B5EF4-FFF2-40B4-BE49-F238E27FC236}">
                  <a16:creationId xmlns:a16="http://schemas.microsoft.com/office/drawing/2014/main" id="{D4637D33-717C-7CF7-7034-14B6DDD10D8E}"/>
                </a:ext>
              </a:extLst>
            </p:cNvPr>
            <p:cNvCxnSpPr>
              <a:cxnSpLocks/>
            </p:cNvCxnSpPr>
            <p:nvPr/>
          </p:nvCxnSpPr>
          <p:spPr>
            <a:xfrm flipV="1">
              <a:off x="6070243" y="902420"/>
              <a:ext cx="1" cy="280281"/>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86" name="Group 85">
            <a:extLst>
              <a:ext uri="{FF2B5EF4-FFF2-40B4-BE49-F238E27FC236}">
                <a16:creationId xmlns:a16="http://schemas.microsoft.com/office/drawing/2014/main" id="{CC53DC89-E4F4-EA9D-CC03-0BC5E472D4AA}"/>
              </a:ext>
            </a:extLst>
          </p:cNvPr>
          <p:cNvGrpSpPr/>
          <p:nvPr/>
        </p:nvGrpSpPr>
        <p:grpSpPr>
          <a:xfrm>
            <a:off x="7447941" y="2281020"/>
            <a:ext cx="3056210" cy="604278"/>
            <a:chOff x="3161071" y="902420"/>
            <a:chExt cx="5869857" cy="604278"/>
          </a:xfrm>
        </p:grpSpPr>
        <p:sp>
          <p:nvSpPr>
            <p:cNvPr id="87" name="Arrow: Bent-Up 86">
              <a:extLst>
                <a:ext uri="{FF2B5EF4-FFF2-40B4-BE49-F238E27FC236}">
                  <a16:creationId xmlns:a16="http://schemas.microsoft.com/office/drawing/2014/main" id="{16C6776C-05EE-35AD-01EF-DA572AFC4850}"/>
                </a:ext>
              </a:extLst>
            </p:cNvPr>
            <p:cNvSpPr/>
            <p:nvPr/>
          </p:nvSpPr>
          <p:spPr>
            <a:xfrm flipV="1">
              <a:off x="6096000" y="1167651"/>
              <a:ext cx="2934928" cy="338108"/>
            </a:xfrm>
            <a:prstGeom prst="bentUpArrow">
              <a:avLst>
                <a:gd name="adj1" fmla="val 8347"/>
                <a:gd name="adj2" fmla="val 25000"/>
                <a:gd name="adj3" fmla="val 25000"/>
              </a:avLst>
            </a:prstGeom>
            <a:solidFill>
              <a:schemeClr val="tx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88" name="Arrow: Bent-Up 87">
              <a:extLst>
                <a:ext uri="{FF2B5EF4-FFF2-40B4-BE49-F238E27FC236}">
                  <a16:creationId xmlns:a16="http://schemas.microsoft.com/office/drawing/2014/main" id="{7F862F7C-9FA8-09F8-F770-7D11107164D3}"/>
                </a:ext>
              </a:extLst>
            </p:cNvPr>
            <p:cNvSpPr/>
            <p:nvPr/>
          </p:nvSpPr>
          <p:spPr>
            <a:xfrm flipH="1" flipV="1">
              <a:off x="3161071" y="1168590"/>
              <a:ext cx="2934928" cy="338108"/>
            </a:xfrm>
            <a:prstGeom prst="bentUpArrow">
              <a:avLst>
                <a:gd name="adj1" fmla="val 8347"/>
                <a:gd name="adj2" fmla="val 25000"/>
                <a:gd name="adj3" fmla="val 25000"/>
              </a:avLst>
            </a:prstGeom>
            <a:solidFill>
              <a:schemeClr val="tx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cxnSp>
          <p:nvCxnSpPr>
            <p:cNvPr id="89" name="Straight Connector 88">
              <a:extLst>
                <a:ext uri="{FF2B5EF4-FFF2-40B4-BE49-F238E27FC236}">
                  <a16:creationId xmlns:a16="http://schemas.microsoft.com/office/drawing/2014/main" id="{D21285E9-9DA8-BAEF-A222-2F350FE9F212}"/>
                </a:ext>
              </a:extLst>
            </p:cNvPr>
            <p:cNvCxnSpPr>
              <a:cxnSpLocks/>
            </p:cNvCxnSpPr>
            <p:nvPr/>
          </p:nvCxnSpPr>
          <p:spPr>
            <a:xfrm flipV="1">
              <a:off x="6070243" y="902420"/>
              <a:ext cx="1" cy="280281"/>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95" name="Arrow: Down 94">
            <a:extLst>
              <a:ext uri="{FF2B5EF4-FFF2-40B4-BE49-F238E27FC236}">
                <a16:creationId xmlns:a16="http://schemas.microsoft.com/office/drawing/2014/main" id="{379BE859-058D-15FB-99E2-2C9D8018AD27}"/>
              </a:ext>
            </a:extLst>
          </p:cNvPr>
          <p:cNvSpPr/>
          <p:nvPr/>
        </p:nvSpPr>
        <p:spPr>
          <a:xfrm>
            <a:off x="1730476" y="4237712"/>
            <a:ext cx="185788" cy="581027"/>
          </a:xfrm>
          <a:prstGeom prst="downArrow">
            <a:avLst>
              <a:gd name="adj1" fmla="val 15734"/>
              <a:gd name="adj2" fmla="val 45105"/>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6" name="Arrow: Down 95">
            <a:extLst>
              <a:ext uri="{FF2B5EF4-FFF2-40B4-BE49-F238E27FC236}">
                <a16:creationId xmlns:a16="http://schemas.microsoft.com/office/drawing/2014/main" id="{4BE8142B-1941-8ED8-D89E-363F3E7BE97C}"/>
              </a:ext>
            </a:extLst>
          </p:cNvPr>
          <p:cNvSpPr/>
          <p:nvPr/>
        </p:nvSpPr>
        <p:spPr>
          <a:xfrm>
            <a:off x="4606924" y="4237711"/>
            <a:ext cx="185788" cy="581027"/>
          </a:xfrm>
          <a:prstGeom prst="downArrow">
            <a:avLst>
              <a:gd name="adj1" fmla="val 15734"/>
              <a:gd name="adj2" fmla="val 45105"/>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7" name="Arrow: Down 96">
            <a:extLst>
              <a:ext uri="{FF2B5EF4-FFF2-40B4-BE49-F238E27FC236}">
                <a16:creationId xmlns:a16="http://schemas.microsoft.com/office/drawing/2014/main" id="{F55BAB9D-2AF3-85E1-BBC6-6730C66A6DC5}"/>
              </a:ext>
            </a:extLst>
          </p:cNvPr>
          <p:cNvSpPr/>
          <p:nvPr/>
        </p:nvSpPr>
        <p:spPr>
          <a:xfrm>
            <a:off x="7458283" y="4237710"/>
            <a:ext cx="185788" cy="581027"/>
          </a:xfrm>
          <a:prstGeom prst="downArrow">
            <a:avLst>
              <a:gd name="adj1" fmla="val 15734"/>
              <a:gd name="adj2" fmla="val 45105"/>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8" name="Arrow: Down 97">
            <a:extLst>
              <a:ext uri="{FF2B5EF4-FFF2-40B4-BE49-F238E27FC236}">
                <a16:creationId xmlns:a16="http://schemas.microsoft.com/office/drawing/2014/main" id="{A6C7E83B-7DB7-0E83-48D1-D2C96333A40D}"/>
              </a:ext>
            </a:extLst>
          </p:cNvPr>
          <p:cNvSpPr/>
          <p:nvPr/>
        </p:nvSpPr>
        <p:spPr>
          <a:xfrm>
            <a:off x="10353886" y="4235369"/>
            <a:ext cx="185788" cy="581027"/>
          </a:xfrm>
          <a:prstGeom prst="downArrow">
            <a:avLst>
              <a:gd name="adj1" fmla="val 15734"/>
              <a:gd name="adj2" fmla="val 45105"/>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864750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wipe(up)">
                                      <p:cBhvr>
                                        <p:cTn id="7" dur="500"/>
                                        <p:tgtEl>
                                          <p:spTgt spid="81"/>
                                        </p:tgtEl>
                                      </p:cBhvr>
                                    </p:animEffect>
                                  </p:childTnLst>
                                </p:cTn>
                              </p:par>
                              <p:par>
                                <p:cTn id="8" presetID="2" presetClass="entr" presetSubtype="8"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0-#ppt_w/2"/>
                                          </p:val>
                                        </p:tav>
                                        <p:tav tm="100000">
                                          <p:val>
                                            <p:strVal val="#ppt_x"/>
                                          </p:val>
                                        </p:tav>
                                      </p:tavLst>
                                    </p:anim>
                                    <p:anim calcmode="lin" valueType="num">
                                      <p:cBhvr additive="base">
                                        <p:cTn id="11" dur="500" fill="hold"/>
                                        <p:tgtEl>
                                          <p:spTgt spid="12"/>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1+#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82"/>
                                        </p:tgtEl>
                                        <p:attrNameLst>
                                          <p:attrName>style.visibility</p:attrName>
                                        </p:attrNameLst>
                                      </p:cBhvr>
                                      <p:to>
                                        <p:strVal val="visible"/>
                                      </p:to>
                                    </p:set>
                                    <p:animEffect transition="in" filter="wipe(up)">
                                      <p:cBhvr>
                                        <p:cTn id="20" dur="500"/>
                                        <p:tgtEl>
                                          <p:spTgt spid="82"/>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0-#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95"/>
                                        </p:tgtEl>
                                        <p:attrNameLst>
                                          <p:attrName>style.visibility</p:attrName>
                                        </p:attrNameLst>
                                      </p:cBhvr>
                                      <p:to>
                                        <p:strVal val="visible"/>
                                      </p:to>
                                    </p:set>
                                    <p:animEffect transition="in" filter="wipe(up)">
                                      <p:cBhvr>
                                        <p:cTn id="31" dur="500"/>
                                        <p:tgtEl>
                                          <p:spTgt spid="95"/>
                                        </p:tgtEl>
                                      </p:cBhvr>
                                    </p:animEffect>
                                  </p:childTnLst>
                                </p:cTn>
                              </p:par>
                            </p:childTnLst>
                          </p:cTn>
                        </p:par>
                        <p:par>
                          <p:cTn id="32" fill="hold">
                            <p:stCondLst>
                              <p:cond delay="500"/>
                            </p:stCondLst>
                            <p:childTnLst>
                              <p:par>
                                <p:cTn id="33" presetID="2" presetClass="entr" presetSubtype="4" fill="hold" nodeType="afterEffect">
                                  <p:stCondLst>
                                    <p:cond delay="0"/>
                                  </p:stCondLst>
                                  <p:childTnLst>
                                    <p:set>
                                      <p:cBhvr>
                                        <p:cTn id="34" dur="1" fill="hold">
                                          <p:stCondLst>
                                            <p:cond delay="0"/>
                                          </p:stCondLst>
                                        </p:cTn>
                                        <p:tgtEl>
                                          <p:spTgt spid="36"/>
                                        </p:tgtEl>
                                        <p:attrNameLst>
                                          <p:attrName>style.visibility</p:attrName>
                                        </p:attrNameLst>
                                      </p:cBhvr>
                                      <p:to>
                                        <p:strVal val="visible"/>
                                      </p:to>
                                    </p:set>
                                    <p:anim calcmode="lin" valueType="num">
                                      <p:cBhvr additive="base">
                                        <p:cTn id="35" dur="500" fill="hold"/>
                                        <p:tgtEl>
                                          <p:spTgt spid="36"/>
                                        </p:tgtEl>
                                        <p:attrNameLst>
                                          <p:attrName>ppt_x</p:attrName>
                                        </p:attrNameLst>
                                      </p:cBhvr>
                                      <p:tavLst>
                                        <p:tav tm="0">
                                          <p:val>
                                            <p:strVal val="#ppt_x"/>
                                          </p:val>
                                        </p:tav>
                                        <p:tav tm="100000">
                                          <p:val>
                                            <p:strVal val="#ppt_x"/>
                                          </p:val>
                                        </p:tav>
                                      </p:tavLst>
                                    </p:anim>
                                    <p:anim calcmode="lin" valueType="num">
                                      <p:cBhvr additive="base">
                                        <p:cTn id="3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0-#ppt_w/2"/>
                                          </p:val>
                                        </p:tav>
                                        <p:tav tm="100000">
                                          <p:val>
                                            <p:strVal val="#ppt_x"/>
                                          </p:val>
                                        </p:tav>
                                      </p:tavLst>
                                    </p:anim>
                                    <p:anim calcmode="lin" valueType="num">
                                      <p:cBhvr additive="base">
                                        <p:cTn id="4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96"/>
                                        </p:tgtEl>
                                        <p:attrNameLst>
                                          <p:attrName>style.visibility</p:attrName>
                                        </p:attrNameLst>
                                      </p:cBhvr>
                                      <p:to>
                                        <p:strVal val="visible"/>
                                      </p:to>
                                    </p:set>
                                    <p:animEffect transition="in" filter="wipe(up)">
                                      <p:cBhvr>
                                        <p:cTn id="47" dur="500"/>
                                        <p:tgtEl>
                                          <p:spTgt spid="96"/>
                                        </p:tgtEl>
                                      </p:cBhvr>
                                    </p:animEffect>
                                  </p:childTnLst>
                                </p:cTn>
                              </p:par>
                            </p:childTnLst>
                          </p:cTn>
                        </p:par>
                        <p:par>
                          <p:cTn id="48" fill="hold">
                            <p:stCondLst>
                              <p:cond delay="500"/>
                            </p:stCondLst>
                            <p:childTnLst>
                              <p:par>
                                <p:cTn id="49" presetID="2" presetClass="entr" presetSubtype="4" fill="hold" nodeType="after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additive="base">
                                        <p:cTn id="51" dur="500" fill="hold"/>
                                        <p:tgtEl>
                                          <p:spTgt spid="40"/>
                                        </p:tgtEl>
                                        <p:attrNameLst>
                                          <p:attrName>ppt_x</p:attrName>
                                        </p:attrNameLst>
                                      </p:cBhvr>
                                      <p:tavLst>
                                        <p:tav tm="0">
                                          <p:val>
                                            <p:strVal val="#ppt_x"/>
                                          </p:val>
                                        </p:tav>
                                        <p:tav tm="100000">
                                          <p:val>
                                            <p:strVal val="#ppt_x"/>
                                          </p:val>
                                        </p:tav>
                                      </p:tavLst>
                                    </p:anim>
                                    <p:anim calcmode="lin" valueType="num">
                                      <p:cBhvr additive="base">
                                        <p:cTn id="5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86"/>
                                        </p:tgtEl>
                                        <p:attrNameLst>
                                          <p:attrName>style.visibility</p:attrName>
                                        </p:attrNameLst>
                                      </p:cBhvr>
                                      <p:to>
                                        <p:strVal val="visible"/>
                                      </p:to>
                                    </p:set>
                                    <p:animEffect transition="in" filter="wipe(up)">
                                      <p:cBhvr>
                                        <p:cTn id="57" dur="500"/>
                                        <p:tgtEl>
                                          <p:spTgt spid="86"/>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2" fill="hold" nodeType="clickEffect">
                                  <p:stCondLst>
                                    <p:cond delay="0"/>
                                  </p:stCondLst>
                                  <p:childTnLst>
                                    <p:set>
                                      <p:cBhvr>
                                        <p:cTn id="61" dur="1" fill="hold">
                                          <p:stCondLst>
                                            <p:cond delay="0"/>
                                          </p:stCondLst>
                                        </p:cTn>
                                        <p:tgtEl>
                                          <p:spTgt spid="24"/>
                                        </p:tgtEl>
                                        <p:attrNameLst>
                                          <p:attrName>style.visibility</p:attrName>
                                        </p:attrNameLst>
                                      </p:cBhvr>
                                      <p:to>
                                        <p:strVal val="visible"/>
                                      </p:to>
                                    </p:set>
                                    <p:anim calcmode="lin" valueType="num">
                                      <p:cBhvr additive="base">
                                        <p:cTn id="62" dur="500" fill="hold"/>
                                        <p:tgtEl>
                                          <p:spTgt spid="24"/>
                                        </p:tgtEl>
                                        <p:attrNameLst>
                                          <p:attrName>ppt_x</p:attrName>
                                        </p:attrNameLst>
                                      </p:cBhvr>
                                      <p:tavLst>
                                        <p:tav tm="0">
                                          <p:val>
                                            <p:strVal val="1+#ppt_w/2"/>
                                          </p:val>
                                        </p:tav>
                                        <p:tav tm="100000">
                                          <p:val>
                                            <p:strVal val="#ppt_x"/>
                                          </p:val>
                                        </p:tav>
                                      </p:tavLst>
                                    </p:anim>
                                    <p:anim calcmode="lin" valueType="num">
                                      <p:cBhvr additive="base">
                                        <p:cTn id="6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2" fill="hold" nodeType="clickEffect">
                                  <p:stCondLst>
                                    <p:cond delay="0"/>
                                  </p:stCondLst>
                                  <p:childTnLst>
                                    <p:set>
                                      <p:cBhvr>
                                        <p:cTn id="67" dur="1" fill="hold">
                                          <p:stCondLst>
                                            <p:cond delay="0"/>
                                          </p:stCondLst>
                                        </p:cTn>
                                        <p:tgtEl>
                                          <p:spTgt spid="30"/>
                                        </p:tgtEl>
                                        <p:attrNameLst>
                                          <p:attrName>style.visibility</p:attrName>
                                        </p:attrNameLst>
                                      </p:cBhvr>
                                      <p:to>
                                        <p:strVal val="visible"/>
                                      </p:to>
                                    </p:set>
                                    <p:anim calcmode="lin" valueType="num">
                                      <p:cBhvr additive="base">
                                        <p:cTn id="68" dur="500" fill="hold"/>
                                        <p:tgtEl>
                                          <p:spTgt spid="30"/>
                                        </p:tgtEl>
                                        <p:attrNameLst>
                                          <p:attrName>ppt_x</p:attrName>
                                        </p:attrNameLst>
                                      </p:cBhvr>
                                      <p:tavLst>
                                        <p:tav tm="0">
                                          <p:val>
                                            <p:strVal val="1+#ppt_w/2"/>
                                          </p:val>
                                        </p:tav>
                                        <p:tav tm="100000">
                                          <p:val>
                                            <p:strVal val="#ppt_x"/>
                                          </p:val>
                                        </p:tav>
                                      </p:tavLst>
                                    </p:anim>
                                    <p:anim calcmode="lin" valueType="num">
                                      <p:cBhvr additive="base">
                                        <p:cTn id="69"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97"/>
                                        </p:tgtEl>
                                        <p:attrNameLst>
                                          <p:attrName>style.visibility</p:attrName>
                                        </p:attrNameLst>
                                      </p:cBhvr>
                                      <p:to>
                                        <p:strVal val="visible"/>
                                      </p:to>
                                    </p:set>
                                    <p:animEffect transition="in" filter="wipe(up)">
                                      <p:cBhvr>
                                        <p:cTn id="74" dur="500"/>
                                        <p:tgtEl>
                                          <p:spTgt spid="97"/>
                                        </p:tgtEl>
                                      </p:cBhvr>
                                    </p:animEffect>
                                  </p:childTnLst>
                                </p:cTn>
                              </p:par>
                            </p:childTnLst>
                          </p:cTn>
                        </p:par>
                        <p:par>
                          <p:cTn id="75" fill="hold">
                            <p:stCondLst>
                              <p:cond delay="500"/>
                            </p:stCondLst>
                            <p:childTnLst>
                              <p:par>
                                <p:cTn id="76" presetID="2" presetClass="entr" presetSubtype="4" fill="hold" nodeType="afterEffect">
                                  <p:stCondLst>
                                    <p:cond delay="0"/>
                                  </p:stCondLst>
                                  <p:childTnLst>
                                    <p:set>
                                      <p:cBhvr>
                                        <p:cTn id="77" dur="1" fill="hold">
                                          <p:stCondLst>
                                            <p:cond delay="0"/>
                                          </p:stCondLst>
                                        </p:cTn>
                                        <p:tgtEl>
                                          <p:spTgt spid="41"/>
                                        </p:tgtEl>
                                        <p:attrNameLst>
                                          <p:attrName>style.visibility</p:attrName>
                                        </p:attrNameLst>
                                      </p:cBhvr>
                                      <p:to>
                                        <p:strVal val="visible"/>
                                      </p:to>
                                    </p:set>
                                    <p:anim calcmode="lin" valueType="num">
                                      <p:cBhvr additive="base">
                                        <p:cTn id="78" dur="500" fill="hold"/>
                                        <p:tgtEl>
                                          <p:spTgt spid="41"/>
                                        </p:tgtEl>
                                        <p:attrNameLst>
                                          <p:attrName>ppt_x</p:attrName>
                                        </p:attrNameLst>
                                      </p:cBhvr>
                                      <p:tavLst>
                                        <p:tav tm="0">
                                          <p:val>
                                            <p:strVal val="#ppt_x"/>
                                          </p:val>
                                        </p:tav>
                                        <p:tav tm="100000">
                                          <p:val>
                                            <p:strVal val="#ppt_x"/>
                                          </p:val>
                                        </p:tav>
                                      </p:tavLst>
                                    </p:anim>
                                    <p:anim calcmode="lin" valueType="num">
                                      <p:cBhvr additive="base">
                                        <p:cTn id="79"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grpId="0" nodeType="clickEffect">
                                  <p:stCondLst>
                                    <p:cond delay="0"/>
                                  </p:stCondLst>
                                  <p:childTnLst>
                                    <p:set>
                                      <p:cBhvr>
                                        <p:cTn id="83" dur="1" fill="hold">
                                          <p:stCondLst>
                                            <p:cond delay="0"/>
                                          </p:stCondLst>
                                        </p:cTn>
                                        <p:tgtEl>
                                          <p:spTgt spid="98"/>
                                        </p:tgtEl>
                                        <p:attrNameLst>
                                          <p:attrName>style.visibility</p:attrName>
                                        </p:attrNameLst>
                                      </p:cBhvr>
                                      <p:to>
                                        <p:strVal val="visible"/>
                                      </p:to>
                                    </p:set>
                                    <p:animEffect transition="in" filter="wipe(up)">
                                      <p:cBhvr>
                                        <p:cTn id="84" dur="500"/>
                                        <p:tgtEl>
                                          <p:spTgt spid="98"/>
                                        </p:tgtEl>
                                      </p:cBhvr>
                                    </p:animEffect>
                                  </p:childTnLst>
                                </p:cTn>
                              </p:par>
                            </p:childTnLst>
                          </p:cTn>
                        </p:par>
                        <p:par>
                          <p:cTn id="85" fill="hold">
                            <p:stCondLst>
                              <p:cond delay="500"/>
                            </p:stCondLst>
                            <p:childTnLst>
                              <p:par>
                                <p:cTn id="86" presetID="2" presetClass="entr" presetSubtype="4" fill="hold" nodeType="afterEffect">
                                  <p:stCondLst>
                                    <p:cond delay="0"/>
                                  </p:stCondLst>
                                  <p:childTnLst>
                                    <p:set>
                                      <p:cBhvr>
                                        <p:cTn id="87" dur="1" fill="hold">
                                          <p:stCondLst>
                                            <p:cond delay="0"/>
                                          </p:stCondLst>
                                        </p:cTn>
                                        <p:tgtEl>
                                          <p:spTgt spid="44"/>
                                        </p:tgtEl>
                                        <p:attrNameLst>
                                          <p:attrName>style.visibility</p:attrName>
                                        </p:attrNameLst>
                                      </p:cBhvr>
                                      <p:to>
                                        <p:strVal val="visible"/>
                                      </p:to>
                                    </p:set>
                                    <p:anim calcmode="lin" valueType="num">
                                      <p:cBhvr additive="base">
                                        <p:cTn id="88" dur="500" fill="hold"/>
                                        <p:tgtEl>
                                          <p:spTgt spid="44"/>
                                        </p:tgtEl>
                                        <p:attrNameLst>
                                          <p:attrName>ppt_x</p:attrName>
                                        </p:attrNameLst>
                                      </p:cBhvr>
                                      <p:tavLst>
                                        <p:tav tm="0">
                                          <p:val>
                                            <p:strVal val="#ppt_x"/>
                                          </p:val>
                                        </p:tav>
                                        <p:tav tm="100000">
                                          <p:val>
                                            <p:strVal val="#ppt_x"/>
                                          </p:val>
                                        </p:tav>
                                      </p:tavLst>
                                    </p:anim>
                                    <p:anim calcmode="lin" valueType="num">
                                      <p:cBhvr additive="base">
                                        <p:cTn id="89"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animBg="1"/>
      <p:bldP spid="96" grpId="0" animBg="1"/>
      <p:bldP spid="97" grpId="0" animBg="1"/>
      <p:bldP spid="9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509CB-465D-57E3-0164-05D6E9A1385B}"/>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4F55906E-DCB6-E3AD-67F5-2547567B3266}"/>
              </a:ext>
            </a:extLst>
          </p:cNvPr>
          <p:cNvGrpSpPr/>
          <p:nvPr/>
        </p:nvGrpSpPr>
        <p:grpSpPr>
          <a:xfrm>
            <a:off x="3406877" y="233827"/>
            <a:ext cx="5378245" cy="668593"/>
            <a:chOff x="3785420" y="233827"/>
            <a:chExt cx="5378245" cy="668593"/>
          </a:xfrm>
        </p:grpSpPr>
        <p:sp>
          <p:nvSpPr>
            <p:cNvPr id="6" name="Rectangle: Rounded Corners 5">
              <a:extLst>
                <a:ext uri="{FF2B5EF4-FFF2-40B4-BE49-F238E27FC236}">
                  <a16:creationId xmlns:a16="http://schemas.microsoft.com/office/drawing/2014/main" id="{7292BC9E-2D9A-9D45-015C-3ED832A09922}"/>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D5AB8576-291A-E5FF-8FA5-0F067595307E}"/>
                </a:ext>
              </a:extLst>
            </p:cNvPr>
            <p:cNvSpPr txBox="1"/>
            <p:nvPr/>
          </p:nvSpPr>
          <p:spPr>
            <a:xfrm>
              <a:off x="3785420" y="383458"/>
              <a:ext cx="5378245" cy="369332"/>
            </a:xfrm>
            <a:prstGeom prst="rect">
              <a:avLst/>
            </a:prstGeom>
            <a:noFill/>
          </p:spPr>
          <p:txBody>
            <a:bodyPr wrap="square" rtlCol="0">
              <a:spAutoFit/>
            </a:bodyPr>
            <a:lstStyle/>
            <a:p>
              <a:pPr algn="ctr"/>
              <a:r>
                <a:rPr lang="en-AU" dirty="0">
                  <a:solidFill>
                    <a:schemeClr val="bg1"/>
                  </a:solidFill>
                </a:rPr>
                <a:t>What is causing Rotary’s membership crisis?</a:t>
              </a:r>
            </a:p>
          </p:txBody>
        </p:sp>
      </p:grpSp>
      <p:grpSp>
        <p:nvGrpSpPr>
          <p:cNvPr id="9" name="Group 8">
            <a:extLst>
              <a:ext uri="{FF2B5EF4-FFF2-40B4-BE49-F238E27FC236}">
                <a16:creationId xmlns:a16="http://schemas.microsoft.com/office/drawing/2014/main" id="{8C8F32E8-67E1-30AE-1ADA-9E18DAE022FD}"/>
              </a:ext>
            </a:extLst>
          </p:cNvPr>
          <p:cNvGrpSpPr/>
          <p:nvPr/>
        </p:nvGrpSpPr>
        <p:grpSpPr>
          <a:xfrm>
            <a:off x="7447941" y="1595587"/>
            <a:ext cx="2969342" cy="668593"/>
            <a:chOff x="3785420" y="233827"/>
            <a:chExt cx="5378245" cy="668593"/>
          </a:xfrm>
        </p:grpSpPr>
        <p:sp>
          <p:nvSpPr>
            <p:cNvPr id="10" name="Rectangle: Rounded Corners 9">
              <a:extLst>
                <a:ext uri="{FF2B5EF4-FFF2-40B4-BE49-F238E27FC236}">
                  <a16:creationId xmlns:a16="http://schemas.microsoft.com/office/drawing/2014/main" id="{C0F87BF9-2200-0CA1-4AC8-07CD837A4097}"/>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4A2DEEB0-EAB6-2850-A031-BC1E158F362B}"/>
                </a:ext>
              </a:extLst>
            </p:cNvPr>
            <p:cNvSpPr txBox="1"/>
            <p:nvPr/>
          </p:nvSpPr>
          <p:spPr>
            <a:xfrm>
              <a:off x="3785422" y="244956"/>
              <a:ext cx="5378243" cy="646331"/>
            </a:xfrm>
            <a:prstGeom prst="rect">
              <a:avLst/>
            </a:prstGeom>
            <a:noFill/>
          </p:spPr>
          <p:txBody>
            <a:bodyPr wrap="square" rtlCol="0">
              <a:spAutoFit/>
            </a:bodyPr>
            <a:lstStyle/>
            <a:p>
              <a:pPr algn="ctr"/>
              <a:r>
                <a:rPr lang="en-AU" dirty="0">
                  <a:solidFill>
                    <a:schemeClr val="bg1"/>
                  </a:solidFill>
                </a:rPr>
                <a:t>Recruitment problems</a:t>
              </a:r>
            </a:p>
            <a:p>
              <a:pPr algn="ctr"/>
              <a:r>
                <a:rPr lang="en-AU" dirty="0">
                  <a:solidFill>
                    <a:schemeClr val="bg1"/>
                  </a:solidFill>
                </a:rPr>
                <a:t>(not enough people joining)</a:t>
              </a:r>
            </a:p>
          </p:txBody>
        </p:sp>
      </p:grpSp>
      <p:grpSp>
        <p:nvGrpSpPr>
          <p:cNvPr id="12" name="Group 11">
            <a:extLst>
              <a:ext uri="{FF2B5EF4-FFF2-40B4-BE49-F238E27FC236}">
                <a16:creationId xmlns:a16="http://schemas.microsoft.com/office/drawing/2014/main" id="{C92633AD-52E4-B4F6-A1EC-DCBD99294392}"/>
              </a:ext>
            </a:extLst>
          </p:cNvPr>
          <p:cNvGrpSpPr/>
          <p:nvPr/>
        </p:nvGrpSpPr>
        <p:grpSpPr>
          <a:xfrm>
            <a:off x="1730476" y="1595587"/>
            <a:ext cx="2969342" cy="668593"/>
            <a:chOff x="3785420" y="233827"/>
            <a:chExt cx="5378245" cy="668593"/>
          </a:xfrm>
        </p:grpSpPr>
        <p:sp>
          <p:nvSpPr>
            <p:cNvPr id="13" name="Rectangle: Rounded Corners 12">
              <a:extLst>
                <a:ext uri="{FF2B5EF4-FFF2-40B4-BE49-F238E27FC236}">
                  <a16:creationId xmlns:a16="http://schemas.microsoft.com/office/drawing/2014/main" id="{9954F45F-701C-416C-6B00-90F13663B05B}"/>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2EEE8C51-02A6-CDBB-B8D4-1357270435FF}"/>
                </a:ext>
              </a:extLst>
            </p:cNvPr>
            <p:cNvSpPr txBox="1"/>
            <p:nvPr/>
          </p:nvSpPr>
          <p:spPr>
            <a:xfrm>
              <a:off x="3785422" y="256089"/>
              <a:ext cx="5378243" cy="646331"/>
            </a:xfrm>
            <a:prstGeom prst="rect">
              <a:avLst/>
            </a:prstGeom>
            <a:noFill/>
          </p:spPr>
          <p:txBody>
            <a:bodyPr wrap="square" rtlCol="0">
              <a:spAutoFit/>
            </a:bodyPr>
            <a:lstStyle/>
            <a:p>
              <a:pPr algn="ctr"/>
              <a:r>
                <a:rPr lang="en-AU" dirty="0">
                  <a:solidFill>
                    <a:schemeClr val="bg1"/>
                  </a:solidFill>
                </a:rPr>
                <a:t>Retention problems</a:t>
              </a:r>
            </a:p>
            <a:p>
              <a:pPr algn="ctr"/>
              <a:r>
                <a:rPr lang="en-AU" dirty="0">
                  <a:solidFill>
                    <a:schemeClr val="bg1"/>
                  </a:solidFill>
                </a:rPr>
                <a:t>(too many people leaving)</a:t>
              </a:r>
            </a:p>
          </p:txBody>
        </p:sp>
      </p:grpSp>
      <p:grpSp>
        <p:nvGrpSpPr>
          <p:cNvPr id="15" name="Group 14">
            <a:extLst>
              <a:ext uri="{FF2B5EF4-FFF2-40B4-BE49-F238E27FC236}">
                <a16:creationId xmlns:a16="http://schemas.microsoft.com/office/drawing/2014/main" id="{E435B14B-7381-D7D3-9324-735769743A35}"/>
              </a:ext>
            </a:extLst>
          </p:cNvPr>
          <p:cNvGrpSpPr/>
          <p:nvPr/>
        </p:nvGrpSpPr>
        <p:grpSpPr>
          <a:xfrm>
            <a:off x="555518" y="2918040"/>
            <a:ext cx="2556387" cy="1319672"/>
            <a:chOff x="3785420" y="233827"/>
            <a:chExt cx="5378245" cy="668593"/>
          </a:xfrm>
        </p:grpSpPr>
        <p:sp>
          <p:nvSpPr>
            <p:cNvPr id="16" name="Rectangle: Rounded Corners 15">
              <a:extLst>
                <a:ext uri="{FF2B5EF4-FFF2-40B4-BE49-F238E27FC236}">
                  <a16:creationId xmlns:a16="http://schemas.microsoft.com/office/drawing/2014/main" id="{3AE265DA-A8A3-B6AD-411C-72E2EE4E19FB}"/>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Box 16">
              <a:extLst>
                <a:ext uri="{FF2B5EF4-FFF2-40B4-BE49-F238E27FC236}">
                  <a16:creationId xmlns:a16="http://schemas.microsoft.com/office/drawing/2014/main" id="{F37D5B82-3F3E-4DED-E99A-C84C11A4962B}"/>
                </a:ext>
              </a:extLst>
            </p:cNvPr>
            <p:cNvSpPr txBox="1"/>
            <p:nvPr/>
          </p:nvSpPr>
          <p:spPr>
            <a:xfrm>
              <a:off x="3785422" y="244956"/>
              <a:ext cx="5378243" cy="608130"/>
            </a:xfrm>
            <a:prstGeom prst="rect">
              <a:avLst/>
            </a:prstGeom>
            <a:noFill/>
          </p:spPr>
          <p:txBody>
            <a:bodyPr wrap="square" rtlCol="0">
              <a:spAutoFit/>
            </a:bodyPr>
            <a:lstStyle/>
            <a:p>
              <a:pPr algn="ctr"/>
              <a:r>
                <a:rPr lang="en-AU" dirty="0">
                  <a:solidFill>
                    <a:schemeClr val="bg1"/>
                  </a:solidFill>
                </a:rPr>
                <a:t>EXTERNAL</a:t>
              </a:r>
            </a:p>
            <a:p>
              <a:pPr algn="ctr"/>
              <a:r>
                <a:rPr lang="en-AU" dirty="0">
                  <a:solidFill>
                    <a:schemeClr val="bg1"/>
                  </a:solidFill>
                </a:rPr>
                <a:t>NON-CLUB RELATED </a:t>
              </a:r>
            </a:p>
            <a:p>
              <a:pPr algn="ctr"/>
              <a:r>
                <a:rPr lang="en-AU" dirty="0">
                  <a:solidFill>
                    <a:schemeClr val="bg1"/>
                  </a:solidFill>
                </a:rPr>
                <a:t>ISSUES</a:t>
              </a:r>
            </a:p>
            <a:p>
              <a:pPr algn="ctr"/>
              <a:r>
                <a:rPr lang="en-AU" dirty="0">
                  <a:solidFill>
                    <a:schemeClr val="bg1"/>
                  </a:solidFill>
                </a:rPr>
                <a:t>(</a:t>
              </a:r>
              <a:r>
                <a:rPr lang="en-AU" dirty="0" err="1">
                  <a:solidFill>
                    <a:schemeClr val="bg1"/>
                  </a:solidFill>
                </a:rPr>
                <a:t>uncontrollables</a:t>
              </a:r>
              <a:r>
                <a:rPr lang="en-AU" dirty="0">
                  <a:solidFill>
                    <a:schemeClr val="bg1"/>
                  </a:solidFill>
                </a:rPr>
                <a:t>)</a:t>
              </a:r>
            </a:p>
          </p:txBody>
        </p:sp>
      </p:grpSp>
      <p:grpSp>
        <p:nvGrpSpPr>
          <p:cNvPr id="21" name="Group 20">
            <a:extLst>
              <a:ext uri="{FF2B5EF4-FFF2-40B4-BE49-F238E27FC236}">
                <a16:creationId xmlns:a16="http://schemas.microsoft.com/office/drawing/2014/main" id="{183C9470-B267-806A-798B-A3A6DF8607DE}"/>
              </a:ext>
            </a:extLst>
          </p:cNvPr>
          <p:cNvGrpSpPr/>
          <p:nvPr/>
        </p:nvGrpSpPr>
        <p:grpSpPr>
          <a:xfrm>
            <a:off x="3406877" y="2918040"/>
            <a:ext cx="2556387" cy="1319672"/>
            <a:chOff x="3785420" y="233827"/>
            <a:chExt cx="5378245" cy="668593"/>
          </a:xfrm>
        </p:grpSpPr>
        <p:sp>
          <p:nvSpPr>
            <p:cNvPr id="22" name="Rectangle: Rounded Corners 21">
              <a:extLst>
                <a:ext uri="{FF2B5EF4-FFF2-40B4-BE49-F238E27FC236}">
                  <a16:creationId xmlns:a16="http://schemas.microsoft.com/office/drawing/2014/main" id="{91A94DB9-7284-BD25-FF8E-6E619C167DC5}"/>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TextBox 22">
              <a:extLst>
                <a:ext uri="{FF2B5EF4-FFF2-40B4-BE49-F238E27FC236}">
                  <a16:creationId xmlns:a16="http://schemas.microsoft.com/office/drawing/2014/main" id="{E2C3A540-A7C2-7DC8-775F-A1F3C6BC2021}"/>
                </a:ext>
              </a:extLst>
            </p:cNvPr>
            <p:cNvSpPr txBox="1"/>
            <p:nvPr/>
          </p:nvSpPr>
          <p:spPr>
            <a:xfrm>
              <a:off x="3785422" y="244956"/>
              <a:ext cx="5378243" cy="608130"/>
            </a:xfrm>
            <a:prstGeom prst="rect">
              <a:avLst/>
            </a:prstGeom>
            <a:noFill/>
          </p:spPr>
          <p:txBody>
            <a:bodyPr wrap="square" rtlCol="0">
              <a:spAutoFit/>
            </a:bodyPr>
            <a:lstStyle/>
            <a:p>
              <a:pPr algn="ctr"/>
              <a:r>
                <a:rPr lang="en-AU" dirty="0">
                  <a:solidFill>
                    <a:schemeClr val="bg1"/>
                  </a:solidFill>
                </a:rPr>
                <a:t>INTERNAL</a:t>
              </a:r>
            </a:p>
            <a:p>
              <a:pPr algn="ctr"/>
              <a:r>
                <a:rPr lang="en-AU" dirty="0">
                  <a:solidFill>
                    <a:schemeClr val="bg1"/>
                  </a:solidFill>
                </a:rPr>
                <a:t>CLUB RELATED </a:t>
              </a:r>
            </a:p>
            <a:p>
              <a:pPr algn="ctr"/>
              <a:r>
                <a:rPr lang="en-AU" dirty="0">
                  <a:solidFill>
                    <a:schemeClr val="bg1"/>
                  </a:solidFill>
                </a:rPr>
                <a:t>ISSUES</a:t>
              </a:r>
            </a:p>
            <a:p>
              <a:pPr algn="ctr"/>
              <a:r>
                <a:rPr lang="en-AU" dirty="0">
                  <a:solidFill>
                    <a:schemeClr val="bg1"/>
                  </a:solidFill>
                </a:rPr>
                <a:t>(controllables)</a:t>
              </a:r>
            </a:p>
          </p:txBody>
        </p:sp>
      </p:grpSp>
      <p:grpSp>
        <p:nvGrpSpPr>
          <p:cNvPr id="24" name="Group 23">
            <a:extLst>
              <a:ext uri="{FF2B5EF4-FFF2-40B4-BE49-F238E27FC236}">
                <a16:creationId xmlns:a16="http://schemas.microsoft.com/office/drawing/2014/main" id="{22A0E99A-E084-C3CF-C961-E6602E45E0D0}"/>
              </a:ext>
            </a:extLst>
          </p:cNvPr>
          <p:cNvGrpSpPr/>
          <p:nvPr/>
        </p:nvGrpSpPr>
        <p:grpSpPr>
          <a:xfrm>
            <a:off x="6228738" y="2918040"/>
            <a:ext cx="2615381" cy="1319672"/>
            <a:chOff x="3723361" y="233827"/>
            <a:chExt cx="5502359" cy="668593"/>
          </a:xfrm>
        </p:grpSpPr>
        <p:sp>
          <p:nvSpPr>
            <p:cNvPr id="25" name="Rectangle: Rounded Corners 24">
              <a:extLst>
                <a:ext uri="{FF2B5EF4-FFF2-40B4-BE49-F238E27FC236}">
                  <a16:creationId xmlns:a16="http://schemas.microsoft.com/office/drawing/2014/main" id="{F002A44F-D2E9-930B-687B-4FA1471E6F5B}"/>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TextBox 25">
              <a:extLst>
                <a:ext uri="{FF2B5EF4-FFF2-40B4-BE49-F238E27FC236}">
                  <a16:creationId xmlns:a16="http://schemas.microsoft.com/office/drawing/2014/main" id="{01261EC7-310E-76E3-03DA-07339E673E92}"/>
                </a:ext>
              </a:extLst>
            </p:cNvPr>
            <p:cNvSpPr txBox="1"/>
            <p:nvPr/>
          </p:nvSpPr>
          <p:spPr>
            <a:xfrm>
              <a:off x="3723361" y="295245"/>
              <a:ext cx="5502359" cy="545757"/>
            </a:xfrm>
            <a:prstGeom prst="rect">
              <a:avLst/>
            </a:prstGeom>
            <a:noFill/>
          </p:spPr>
          <p:txBody>
            <a:bodyPr wrap="square" rtlCol="0">
              <a:spAutoFit/>
            </a:bodyPr>
            <a:lstStyle/>
            <a:p>
              <a:pPr algn="ctr"/>
              <a:r>
                <a:rPr lang="en-AU" dirty="0">
                  <a:solidFill>
                    <a:schemeClr val="bg1"/>
                  </a:solidFill>
                </a:rPr>
                <a:t>PEOPLE DON’T</a:t>
              </a:r>
            </a:p>
            <a:p>
              <a:pPr algn="ctr"/>
              <a:r>
                <a:rPr lang="en-AU" sz="2800" dirty="0">
                  <a:solidFill>
                    <a:schemeClr val="bg1"/>
                  </a:solidFill>
                </a:rPr>
                <a:t>LIKE</a:t>
              </a:r>
              <a:r>
                <a:rPr lang="en-AU" dirty="0">
                  <a:solidFill>
                    <a:schemeClr val="bg1"/>
                  </a:solidFill>
                </a:rPr>
                <a:t> </a:t>
              </a:r>
            </a:p>
            <a:p>
              <a:pPr algn="ctr"/>
              <a:r>
                <a:rPr lang="en-AU" dirty="0">
                  <a:solidFill>
                    <a:schemeClr val="bg1"/>
                  </a:solidFill>
                </a:rPr>
                <a:t>WHAT WE’RE OFFERING</a:t>
              </a:r>
            </a:p>
          </p:txBody>
        </p:sp>
      </p:grpSp>
      <p:grpSp>
        <p:nvGrpSpPr>
          <p:cNvPr id="30" name="Group 29">
            <a:extLst>
              <a:ext uri="{FF2B5EF4-FFF2-40B4-BE49-F238E27FC236}">
                <a16:creationId xmlns:a16="http://schemas.microsoft.com/office/drawing/2014/main" id="{93DCE67A-DAB0-D6AC-E900-8D64A62B4BDD}"/>
              </a:ext>
            </a:extLst>
          </p:cNvPr>
          <p:cNvGrpSpPr/>
          <p:nvPr/>
        </p:nvGrpSpPr>
        <p:grpSpPr>
          <a:xfrm>
            <a:off x="9109593" y="2918040"/>
            <a:ext cx="2615381" cy="1319672"/>
            <a:chOff x="3723361" y="233827"/>
            <a:chExt cx="5502359" cy="668593"/>
          </a:xfrm>
        </p:grpSpPr>
        <p:sp>
          <p:nvSpPr>
            <p:cNvPr id="31" name="Rectangle: Rounded Corners 30">
              <a:extLst>
                <a:ext uri="{FF2B5EF4-FFF2-40B4-BE49-F238E27FC236}">
                  <a16:creationId xmlns:a16="http://schemas.microsoft.com/office/drawing/2014/main" id="{5078D991-CD60-069C-0F7E-373D86AAEE15}"/>
                </a:ext>
              </a:extLst>
            </p:cNvPr>
            <p:cNvSpPr/>
            <p:nvPr/>
          </p:nvSpPr>
          <p:spPr>
            <a:xfrm>
              <a:off x="3785420" y="233827"/>
              <a:ext cx="5378245" cy="668593"/>
            </a:xfrm>
            <a:prstGeom prst="roundRect">
              <a:avLst/>
            </a:prstGeom>
            <a:solidFill>
              <a:srgbClr val="2548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TextBox 31">
              <a:extLst>
                <a:ext uri="{FF2B5EF4-FFF2-40B4-BE49-F238E27FC236}">
                  <a16:creationId xmlns:a16="http://schemas.microsoft.com/office/drawing/2014/main" id="{3D75CD9B-2DDA-34D6-9BD7-9ED03CBA1742}"/>
                </a:ext>
              </a:extLst>
            </p:cNvPr>
            <p:cNvSpPr txBox="1"/>
            <p:nvPr/>
          </p:nvSpPr>
          <p:spPr>
            <a:xfrm>
              <a:off x="3723361" y="295245"/>
              <a:ext cx="5502359" cy="545757"/>
            </a:xfrm>
            <a:prstGeom prst="rect">
              <a:avLst/>
            </a:prstGeom>
            <a:noFill/>
          </p:spPr>
          <p:txBody>
            <a:bodyPr wrap="square" rtlCol="0">
              <a:spAutoFit/>
            </a:bodyPr>
            <a:lstStyle/>
            <a:p>
              <a:pPr algn="ctr"/>
              <a:r>
                <a:rPr lang="en-AU" dirty="0">
                  <a:solidFill>
                    <a:schemeClr val="bg1"/>
                  </a:solidFill>
                </a:rPr>
                <a:t>PEOPLE DON’T</a:t>
              </a:r>
            </a:p>
            <a:p>
              <a:pPr algn="ctr"/>
              <a:r>
                <a:rPr lang="en-AU" sz="2800" dirty="0">
                  <a:solidFill>
                    <a:schemeClr val="bg1"/>
                  </a:solidFill>
                </a:rPr>
                <a:t>KNOW</a:t>
              </a:r>
              <a:r>
                <a:rPr lang="en-AU" dirty="0">
                  <a:solidFill>
                    <a:schemeClr val="bg1"/>
                  </a:solidFill>
                </a:rPr>
                <a:t> </a:t>
              </a:r>
            </a:p>
            <a:p>
              <a:pPr algn="ctr"/>
              <a:r>
                <a:rPr lang="en-AU" dirty="0">
                  <a:solidFill>
                    <a:schemeClr val="bg1"/>
                  </a:solidFill>
                </a:rPr>
                <a:t>WHAT WE’RE OFFERING</a:t>
              </a:r>
            </a:p>
          </p:txBody>
        </p:sp>
      </p:grpSp>
      <p:grpSp>
        <p:nvGrpSpPr>
          <p:cNvPr id="36" name="Group 35">
            <a:extLst>
              <a:ext uri="{FF2B5EF4-FFF2-40B4-BE49-F238E27FC236}">
                <a16:creationId xmlns:a16="http://schemas.microsoft.com/office/drawing/2014/main" id="{AE7DA234-B2D5-A100-965D-650EFB8770CF}"/>
              </a:ext>
            </a:extLst>
          </p:cNvPr>
          <p:cNvGrpSpPr/>
          <p:nvPr/>
        </p:nvGrpSpPr>
        <p:grpSpPr>
          <a:xfrm>
            <a:off x="555517" y="4852222"/>
            <a:ext cx="2556387" cy="1319672"/>
            <a:chOff x="555517" y="4370438"/>
            <a:chExt cx="2556387" cy="1319672"/>
          </a:xfrm>
        </p:grpSpPr>
        <p:sp>
          <p:nvSpPr>
            <p:cNvPr id="34" name="Rectangle: Rounded Corners 33">
              <a:extLst>
                <a:ext uri="{FF2B5EF4-FFF2-40B4-BE49-F238E27FC236}">
                  <a16:creationId xmlns:a16="http://schemas.microsoft.com/office/drawing/2014/main" id="{6B9B67FE-2A26-58E0-3890-7D6B42C75C9A}"/>
                </a:ext>
              </a:extLst>
            </p:cNvPr>
            <p:cNvSpPr/>
            <p:nvPr/>
          </p:nvSpPr>
          <p:spPr>
            <a:xfrm>
              <a:off x="555517" y="4370438"/>
              <a:ext cx="2556387" cy="1319672"/>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TextBox 34">
              <a:extLst>
                <a:ext uri="{FF2B5EF4-FFF2-40B4-BE49-F238E27FC236}">
                  <a16:creationId xmlns:a16="http://schemas.microsoft.com/office/drawing/2014/main" id="{2085730B-3640-2AEA-F052-0ED112B241D7}"/>
                </a:ext>
              </a:extLst>
            </p:cNvPr>
            <p:cNvSpPr txBox="1"/>
            <p:nvPr/>
          </p:nvSpPr>
          <p:spPr>
            <a:xfrm>
              <a:off x="555518" y="4392404"/>
              <a:ext cx="2556386" cy="1200330"/>
            </a:xfrm>
            <a:prstGeom prst="rect">
              <a:avLst/>
            </a:prstGeom>
            <a:noFill/>
          </p:spPr>
          <p:txBody>
            <a:bodyPr wrap="square" rtlCol="0">
              <a:spAutoFit/>
            </a:bodyPr>
            <a:lstStyle/>
            <a:p>
              <a:pPr algn="ctr"/>
              <a:r>
                <a:rPr lang="en-AU" sz="2400" dirty="0">
                  <a:solidFill>
                    <a:schemeClr val="bg1"/>
                  </a:solidFill>
                </a:rPr>
                <a:t>WE CAN’T DO ANYTHING ABOUT THIS</a:t>
              </a:r>
            </a:p>
          </p:txBody>
        </p:sp>
      </p:grpSp>
      <p:grpSp>
        <p:nvGrpSpPr>
          <p:cNvPr id="41" name="Group 40">
            <a:extLst>
              <a:ext uri="{FF2B5EF4-FFF2-40B4-BE49-F238E27FC236}">
                <a16:creationId xmlns:a16="http://schemas.microsoft.com/office/drawing/2014/main" id="{D501ECAA-53F4-DB65-FE44-DC17056C55F2}"/>
              </a:ext>
            </a:extLst>
          </p:cNvPr>
          <p:cNvGrpSpPr/>
          <p:nvPr/>
        </p:nvGrpSpPr>
        <p:grpSpPr>
          <a:xfrm>
            <a:off x="3406878" y="4852222"/>
            <a:ext cx="5437242" cy="1319672"/>
            <a:chOff x="3406877" y="4370438"/>
            <a:chExt cx="2556387" cy="1319672"/>
          </a:xfrm>
        </p:grpSpPr>
        <p:sp>
          <p:nvSpPr>
            <p:cNvPr id="42" name="Rectangle: Rounded Corners 41">
              <a:extLst>
                <a:ext uri="{FF2B5EF4-FFF2-40B4-BE49-F238E27FC236}">
                  <a16:creationId xmlns:a16="http://schemas.microsoft.com/office/drawing/2014/main" id="{F6FD0E75-B0D9-7242-6EC2-4FCCAF561672}"/>
                </a:ext>
              </a:extLst>
            </p:cNvPr>
            <p:cNvSpPr/>
            <p:nvPr/>
          </p:nvSpPr>
          <p:spPr>
            <a:xfrm>
              <a:off x="3406877" y="4370438"/>
              <a:ext cx="2556387" cy="1319672"/>
            </a:xfrm>
            <a:prstGeom prst="roundRect">
              <a:avLst/>
            </a:prstGeom>
            <a:solidFill>
              <a:srgbClr val="F9A6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TextBox 42">
              <a:extLst>
                <a:ext uri="{FF2B5EF4-FFF2-40B4-BE49-F238E27FC236}">
                  <a16:creationId xmlns:a16="http://schemas.microsoft.com/office/drawing/2014/main" id="{EE940D48-603C-94CB-B9A0-4E5479FC416F}"/>
                </a:ext>
              </a:extLst>
            </p:cNvPr>
            <p:cNvSpPr txBox="1"/>
            <p:nvPr/>
          </p:nvSpPr>
          <p:spPr>
            <a:xfrm>
              <a:off x="3406878" y="4554106"/>
              <a:ext cx="2556386" cy="954107"/>
            </a:xfrm>
            <a:prstGeom prst="rect">
              <a:avLst/>
            </a:prstGeom>
            <a:noFill/>
          </p:spPr>
          <p:txBody>
            <a:bodyPr wrap="square" rtlCol="0">
              <a:spAutoFit/>
            </a:bodyPr>
            <a:lstStyle/>
            <a:p>
              <a:pPr algn="ctr"/>
              <a:r>
                <a:rPr lang="en-AU" sz="3200" b="1" dirty="0"/>
                <a:t>PRODUCT</a:t>
              </a:r>
            </a:p>
            <a:p>
              <a:pPr algn="ctr"/>
              <a:r>
                <a:rPr lang="en-AU" sz="2400" dirty="0"/>
                <a:t>PROBLEMS</a:t>
              </a:r>
            </a:p>
          </p:txBody>
        </p:sp>
      </p:grpSp>
      <p:grpSp>
        <p:nvGrpSpPr>
          <p:cNvPr id="44" name="Group 43">
            <a:extLst>
              <a:ext uri="{FF2B5EF4-FFF2-40B4-BE49-F238E27FC236}">
                <a16:creationId xmlns:a16="http://schemas.microsoft.com/office/drawing/2014/main" id="{696294BD-8965-5D68-420B-D1A9ACED3D05}"/>
              </a:ext>
            </a:extLst>
          </p:cNvPr>
          <p:cNvGrpSpPr/>
          <p:nvPr/>
        </p:nvGrpSpPr>
        <p:grpSpPr>
          <a:xfrm>
            <a:off x="9168587" y="4852222"/>
            <a:ext cx="2556387" cy="1319672"/>
            <a:chOff x="3406877" y="4370438"/>
            <a:chExt cx="2556387" cy="1319672"/>
          </a:xfrm>
        </p:grpSpPr>
        <p:sp>
          <p:nvSpPr>
            <p:cNvPr id="45" name="Rectangle: Rounded Corners 44">
              <a:extLst>
                <a:ext uri="{FF2B5EF4-FFF2-40B4-BE49-F238E27FC236}">
                  <a16:creationId xmlns:a16="http://schemas.microsoft.com/office/drawing/2014/main" id="{B92A88EB-2E40-2901-C759-3940C18CAA48}"/>
                </a:ext>
              </a:extLst>
            </p:cNvPr>
            <p:cNvSpPr/>
            <p:nvPr/>
          </p:nvSpPr>
          <p:spPr>
            <a:xfrm>
              <a:off x="3406877" y="4370438"/>
              <a:ext cx="2556387" cy="1319672"/>
            </a:xfrm>
            <a:prstGeom prst="roundRect">
              <a:avLst/>
            </a:prstGeom>
            <a:solidFill>
              <a:srgbClr val="F9A6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TextBox 45">
              <a:extLst>
                <a:ext uri="{FF2B5EF4-FFF2-40B4-BE49-F238E27FC236}">
                  <a16:creationId xmlns:a16="http://schemas.microsoft.com/office/drawing/2014/main" id="{F6CDA3A7-210C-B03B-4D6B-B561C7FE6868}"/>
                </a:ext>
              </a:extLst>
            </p:cNvPr>
            <p:cNvSpPr txBox="1"/>
            <p:nvPr/>
          </p:nvSpPr>
          <p:spPr>
            <a:xfrm>
              <a:off x="3406878" y="4554106"/>
              <a:ext cx="2556386" cy="954107"/>
            </a:xfrm>
            <a:prstGeom prst="rect">
              <a:avLst/>
            </a:prstGeom>
            <a:noFill/>
          </p:spPr>
          <p:txBody>
            <a:bodyPr wrap="square" rtlCol="0">
              <a:spAutoFit/>
            </a:bodyPr>
            <a:lstStyle/>
            <a:p>
              <a:pPr algn="ctr"/>
              <a:r>
                <a:rPr lang="en-AU" sz="3200" b="1" dirty="0"/>
                <a:t>PROMOTION</a:t>
              </a:r>
            </a:p>
            <a:p>
              <a:pPr algn="ctr"/>
              <a:r>
                <a:rPr lang="en-AU" sz="2400" dirty="0"/>
                <a:t>PROBLEMS</a:t>
              </a:r>
            </a:p>
          </p:txBody>
        </p:sp>
      </p:grpSp>
      <p:grpSp>
        <p:nvGrpSpPr>
          <p:cNvPr id="81" name="Group 80">
            <a:extLst>
              <a:ext uri="{FF2B5EF4-FFF2-40B4-BE49-F238E27FC236}">
                <a16:creationId xmlns:a16="http://schemas.microsoft.com/office/drawing/2014/main" id="{13DD269C-BCE6-8ED4-2836-1AC6314043B0}"/>
              </a:ext>
            </a:extLst>
          </p:cNvPr>
          <p:cNvGrpSpPr/>
          <p:nvPr/>
        </p:nvGrpSpPr>
        <p:grpSpPr>
          <a:xfrm>
            <a:off x="3161071" y="902420"/>
            <a:ext cx="5869857" cy="604278"/>
            <a:chOff x="3161071" y="902420"/>
            <a:chExt cx="5869857" cy="604278"/>
          </a:xfrm>
        </p:grpSpPr>
        <p:sp>
          <p:nvSpPr>
            <p:cNvPr id="76" name="Arrow: Bent-Up 75">
              <a:extLst>
                <a:ext uri="{FF2B5EF4-FFF2-40B4-BE49-F238E27FC236}">
                  <a16:creationId xmlns:a16="http://schemas.microsoft.com/office/drawing/2014/main" id="{B829F604-2095-5F24-FB7E-51B7622B7BAF}"/>
                </a:ext>
              </a:extLst>
            </p:cNvPr>
            <p:cNvSpPr/>
            <p:nvPr/>
          </p:nvSpPr>
          <p:spPr>
            <a:xfrm flipV="1">
              <a:off x="6096000" y="1167651"/>
              <a:ext cx="2934928" cy="338108"/>
            </a:xfrm>
            <a:prstGeom prst="bentUpArrow">
              <a:avLst>
                <a:gd name="adj1" fmla="val 8347"/>
                <a:gd name="adj2" fmla="val 25000"/>
                <a:gd name="adj3" fmla="val 25000"/>
              </a:avLst>
            </a:prstGeom>
            <a:solidFill>
              <a:schemeClr val="tx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78" name="Arrow: Bent-Up 77">
              <a:extLst>
                <a:ext uri="{FF2B5EF4-FFF2-40B4-BE49-F238E27FC236}">
                  <a16:creationId xmlns:a16="http://schemas.microsoft.com/office/drawing/2014/main" id="{C85D485B-5CDE-77BC-AF77-FBD333B2004E}"/>
                </a:ext>
              </a:extLst>
            </p:cNvPr>
            <p:cNvSpPr/>
            <p:nvPr/>
          </p:nvSpPr>
          <p:spPr>
            <a:xfrm flipH="1" flipV="1">
              <a:off x="3161071" y="1168590"/>
              <a:ext cx="2934928" cy="338108"/>
            </a:xfrm>
            <a:prstGeom prst="bentUpArrow">
              <a:avLst>
                <a:gd name="adj1" fmla="val 8347"/>
                <a:gd name="adj2" fmla="val 25000"/>
                <a:gd name="adj3" fmla="val 25000"/>
              </a:avLst>
            </a:prstGeom>
            <a:solidFill>
              <a:schemeClr val="tx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cxnSp>
          <p:nvCxnSpPr>
            <p:cNvPr id="80" name="Straight Connector 79">
              <a:extLst>
                <a:ext uri="{FF2B5EF4-FFF2-40B4-BE49-F238E27FC236}">
                  <a16:creationId xmlns:a16="http://schemas.microsoft.com/office/drawing/2014/main" id="{B7AFAFDC-9185-D852-4FE1-0387012A9F95}"/>
                </a:ext>
              </a:extLst>
            </p:cNvPr>
            <p:cNvCxnSpPr>
              <a:cxnSpLocks/>
            </p:cNvCxnSpPr>
            <p:nvPr/>
          </p:nvCxnSpPr>
          <p:spPr>
            <a:xfrm flipV="1">
              <a:off x="6070243" y="902420"/>
              <a:ext cx="1" cy="280281"/>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82" name="Group 81">
            <a:extLst>
              <a:ext uri="{FF2B5EF4-FFF2-40B4-BE49-F238E27FC236}">
                <a16:creationId xmlns:a16="http://schemas.microsoft.com/office/drawing/2014/main" id="{B62CBAE3-7D8D-5177-972F-C77976122163}"/>
              </a:ext>
            </a:extLst>
          </p:cNvPr>
          <p:cNvGrpSpPr/>
          <p:nvPr/>
        </p:nvGrpSpPr>
        <p:grpSpPr>
          <a:xfrm>
            <a:off x="1730476" y="2280279"/>
            <a:ext cx="3056210" cy="604278"/>
            <a:chOff x="3161071" y="902420"/>
            <a:chExt cx="5869857" cy="604278"/>
          </a:xfrm>
        </p:grpSpPr>
        <p:sp>
          <p:nvSpPr>
            <p:cNvPr id="83" name="Arrow: Bent-Up 82">
              <a:extLst>
                <a:ext uri="{FF2B5EF4-FFF2-40B4-BE49-F238E27FC236}">
                  <a16:creationId xmlns:a16="http://schemas.microsoft.com/office/drawing/2014/main" id="{832AC4D6-4C90-F8F2-7B20-D181482C0E1F}"/>
                </a:ext>
              </a:extLst>
            </p:cNvPr>
            <p:cNvSpPr/>
            <p:nvPr/>
          </p:nvSpPr>
          <p:spPr>
            <a:xfrm flipV="1">
              <a:off x="6096000" y="1167651"/>
              <a:ext cx="2934928" cy="338108"/>
            </a:xfrm>
            <a:prstGeom prst="bentUpArrow">
              <a:avLst>
                <a:gd name="adj1" fmla="val 8347"/>
                <a:gd name="adj2" fmla="val 25000"/>
                <a:gd name="adj3" fmla="val 25000"/>
              </a:avLst>
            </a:prstGeom>
            <a:solidFill>
              <a:schemeClr val="tx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84" name="Arrow: Bent-Up 83">
              <a:extLst>
                <a:ext uri="{FF2B5EF4-FFF2-40B4-BE49-F238E27FC236}">
                  <a16:creationId xmlns:a16="http://schemas.microsoft.com/office/drawing/2014/main" id="{03D338E9-69B4-0996-3AEF-3ADE5D64F83C}"/>
                </a:ext>
              </a:extLst>
            </p:cNvPr>
            <p:cNvSpPr/>
            <p:nvPr/>
          </p:nvSpPr>
          <p:spPr>
            <a:xfrm flipH="1" flipV="1">
              <a:off x="3161071" y="1168590"/>
              <a:ext cx="2934928" cy="338108"/>
            </a:xfrm>
            <a:prstGeom prst="bentUpArrow">
              <a:avLst>
                <a:gd name="adj1" fmla="val 8347"/>
                <a:gd name="adj2" fmla="val 25000"/>
                <a:gd name="adj3" fmla="val 25000"/>
              </a:avLst>
            </a:prstGeom>
            <a:solidFill>
              <a:schemeClr val="tx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cxnSp>
          <p:nvCxnSpPr>
            <p:cNvPr id="85" name="Straight Connector 84">
              <a:extLst>
                <a:ext uri="{FF2B5EF4-FFF2-40B4-BE49-F238E27FC236}">
                  <a16:creationId xmlns:a16="http://schemas.microsoft.com/office/drawing/2014/main" id="{40A1197A-8BF1-F95F-3F80-0089810F8204}"/>
                </a:ext>
              </a:extLst>
            </p:cNvPr>
            <p:cNvCxnSpPr>
              <a:cxnSpLocks/>
            </p:cNvCxnSpPr>
            <p:nvPr/>
          </p:nvCxnSpPr>
          <p:spPr>
            <a:xfrm flipV="1">
              <a:off x="6070243" y="902420"/>
              <a:ext cx="1" cy="280281"/>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86" name="Group 85">
            <a:extLst>
              <a:ext uri="{FF2B5EF4-FFF2-40B4-BE49-F238E27FC236}">
                <a16:creationId xmlns:a16="http://schemas.microsoft.com/office/drawing/2014/main" id="{8EC67557-37F9-DB34-63C1-E680089893C9}"/>
              </a:ext>
            </a:extLst>
          </p:cNvPr>
          <p:cNvGrpSpPr/>
          <p:nvPr/>
        </p:nvGrpSpPr>
        <p:grpSpPr>
          <a:xfrm>
            <a:off x="7447941" y="2281020"/>
            <a:ext cx="3056210" cy="604278"/>
            <a:chOff x="3161071" y="902420"/>
            <a:chExt cx="5869857" cy="604278"/>
          </a:xfrm>
        </p:grpSpPr>
        <p:sp>
          <p:nvSpPr>
            <p:cNvPr id="87" name="Arrow: Bent-Up 86">
              <a:extLst>
                <a:ext uri="{FF2B5EF4-FFF2-40B4-BE49-F238E27FC236}">
                  <a16:creationId xmlns:a16="http://schemas.microsoft.com/office/drawing/2014/main" id="{AA6B018C-DFDF-9150-AC7F-AED43E271216}"/>
                </a:ext>
              </a:extLst>
            </p:cNvPr>
            <p:cNvSpPr/>
            <p:nvPr/>
          </p:nvSpPr>
          <p:spPr>
            <a:xfrm flipV="1">
              <a:off x="6096000" y="1167651"/>
              <a:ext cx="2934928" cy="338108"/>
            </a:xfrm>
            <a:prstGeom prst="bentUpArrow">
              <a:avLst>
                <a:gd name="adj1" fmla="val 8347"/>
                <a:gd name="adj2" fmla="val 25000"/>
                <a:gd name="adj3" fmla="val 25000"/>
              </a:avLst>
            </a:prstGeom>
            <a:solidFill>
              <a:schemeClr val="tx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88" name="Arrow: Bent-Up 87">
              <a:extLst>
                <a:ext uri="{FF2B5EF4-FFF2-40B4-BE49-F238E27FC236}">
                  <a16:creationId xmlns:a16="http://schemas.microsoft.com/office/drawing/2014/main" id="{9AAC99BA-D119-8D96-3ED6-4FCED28243EA}"/>
                </a:ext>
              </a:extLst>
            </p:cNvPr>
            <p:cNvSpPr/>
            <p:nvPr/>
          </p:nvSpPr>
          <p:spPr>
            <a:xfrm flipH="1" flipV="1">
              <a:off x="3161071" y="1168590"/>
              <a:ext cx="2934928" cy="338108"/>
            </a:xfrm>
            <a:prstGeom prst="bentUpArrow">
              <a:avLst>
                <a:gd name="adj1" fmla="val 8347"/>
                <a:gd name="adj2" fmla="val 25000"/>
                <a:gd name="adj3" fmla="val 25000"/>
              </a:avLst>
            </a:prstGeom>
            <a:solidFill>
              <a:schemeClr val="tx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cxnSp>
          <p:nvCxnSpPr>
            <p:cNvPr id="89" name="Straight Connector 88">
              <a:extLst>
                <a:ext uri="{FF2B5EF4-FFF2-40B4-BE49-F238E27FC236}">
                  <a16:creationId xmlns:a16="http://schemas.microsoft.com/office/drawing/2014/main" id="{5EF5A51C-218A-7575-A6AB-70E54B6093A5}"/>
                </a:ext>
              </a:extLst>
            </p:cNvPr>
            <p:cNvCxnSpPr>
              <a:cxnSpLocks/>
            </p:cNvCxnSpPr>
            <p:nvPr/>
          </p:nvCxnSpPr>
          <p:spPr>
            <a:xfrm flipV="1">
              <a:off x="6070243" y="902420"/>
              <a:ext cx="1" cy="280281"/>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95" name="Arrow: Down 94">
            <a:extLst>
              <a:ext uri="{FF2B5EF4-FFF2-40B4-BE49-F238E27FC236}">
                <a16:creationId xmlns:a16="http://schemas.microsoft.com/office/drawing/2014/main" id="{3C9F99A2-6ABA-1D22-74AE-4963DACC40AD}"/>
              </a:ext>
            </a:extLst>
          </p:cNvPr>
          <p:cNvSpPr/>
          <p:nvPr/>
        </p:nvSpPr>
        <p:spPr>
          <a:xfrm>
            <a:off x="1730476" y="4237712"/>
            <a:ext cx="185788" cy="581027"/>
          </a:xfrm>
          <a:prstGeom prst="downArrow">
            <a:avLst>
              <a:gd name="adj1" fmla="val 15734"/>
              <a:gd name="adj2" fmla="val 45105"/>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6" name="Arrow: Down 95">
            <a:extLst>
              <a:ext uri="{FF2B5EF4-FFF2-40B4-BE49-F238E27FC236}">
                <a16:creationId xmlns:a16="http://schemas.microsoft.com/office/drawing/2014/main" id="{6E3AA7CC-3B1B-B12E-690A-480480E80614}"/>
              </a:ext>
            </a:extLst>
          </p:cNvPr>
          <p:cNvSpPr/>
          <p:nvPr/>
        </p:nvSpPr>
        <p:spPr>
          <a:xfrm>
            <a:off x="4606924" y="4237711"/>
            <a:ext cx="185788" cy="581027"/>
          </a:xfrm>
          <a:prstGeom prst="downArrow">
            <a:avLst>
              <a:gd name="adj1" fmla="val 15734"/>
              <a:gd name="adj2" fmla="val 45105"/>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7" name="Arrow: Down 96">
            <a:extLst>
              <a:ext uri="{FF2B5EF4-FFF2-40B4-BE49-F238E27FC236}">
                <a16:creationId xmlns:a16="http://schemas.microsoft.com/office/drawing/2014/main" id="{2984ED80-B7B5-9D51-8AD8-30276F7D7228}"/>
              </a:ext>
            </a:extLst>
          </p:cNvPr>
          <p:cNvSpPr/>
          <p:nvPr/>
        </p:nvSpPr>
        <p:spPr>
          <a:xfrm>
            <a:off x="7458283" y="4237710"/>
            <a:ext cx="185788" cy="581027"/>
          </a:xfrm>
          <a:prstGeom prst="downArrow">
            <a:avLst>
              <a:gd name="adj1" fmla="val 15734"/>
              <a:gd name="adj2" fmla="val 45105"/>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8" name="Arrow: Down 97">
            <a:extLst>
              <a:ext uri="{FF2B5EF4-FFF2-40B4-BE49-F238E27FC236}">
                <a16:creationId xmlns:a16="http://schemas.microsoft.com/office/drawing/2014/main" id="{EC4A08A4-6F5A-241D-17D1-83CCB4D68B3F}"/>
              </a:ext>
            </a:extLst>
          </p:cNvPr>
          <p:cNvSpPr/>
          <p:nvPr/>
        </p:nvSpPr>
        <p:spPr>
          <a:xfrm>
            <a:off x="10353886" y="4235369"/>
            <a:ext cx="185788" cy="581027"/>
          </a:xfrm>
          <a:prstGeom prst="downArrow">
            <a:avLst>
              <a:gd name="adj1" fmla="val 15734"/>
              <a:gd name="adj2" fmla="val 45105"/>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Oval 1">
            <a:extLst>
              <a:ext uri="{FF2B5EF4-FFF2-40B4-BE49-F238E27FC236}">
                <a16:creationId xmlns:a16="http://schemas.microsoft.com/office/drawing/2014/main" id="{075AED25-29EA-1282-D010-3815B2846D54}"/>
              </a:ext>
            </a:extLst>
          </p:cNvPr>
          <p:cNvSpPr/>
          <p:nvPr/>
        </p:nvSpPr>
        <p:spPr>
          <a:xfrm>
            <a:off x="2083241" y="1550645"/>
            <a:ext cx="1240403" cy="52656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Oval 2">
            <a:extLst>
              <a:ext uri="{FF2B5EF4-FFF2-40B4-BE49-F238E27FC236}">
                <a16:creationId xmlns:a16="http://schemas.microsoft.com/office/drawing/2014/main" id="{ECA86AC8-4745-4F40-6B89-0F0E814BAFA4}"/>
              </a:ext>
            </a:extLst>
          </p:cNvPr>
          <p:cNvSpPr/>
          <p:nvPr/>
        </p:nvSpPr>
        <p:spPr>
          <a:xfrm>
            <a:off x="7654753" y="1534953"/>
            <a:ext cx="1513834" cy="52656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Oval 3">
            <a:extLst>
              <a:ext uri="{FF2B5EF4-FFF2-40B4-BE49-F238E27FC236}">
                <a16:creationId xmlns:a16="http://schemas.microsoft.com/office/drawing/2014/main" id="{9D6FEE57-7FCA-079F-E794-8A68CE370A57}"/>
              </a:ext>
            </a:extLst>
          </p:cNvPr>
          <p:cNvSpPr/>
          <p:nvPr/>
        </p:nvSpPr>
        <p:spPr>
          <a:xfrm>
            <a:off x="4929809" y="4949598"/>
            <a:ext cx="2345634" cy="739812"/>
          </a:xfrm>
          <a:prstGeom prst="ellipse">
            <a:avLst/>
          </a:prstGeom>
          <a:noFill/>
          <a:ln w="762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Oval 17">
            <a:extLst>
              <a:ext uri="{FF2B5EF4-FFF2-40B4-BE49-F238E27FC236}">
                <a16:creationId xmlns:a16="http://schemas.microsoft.com/office/drawing/2014/main" id="{A02745C6-EB9F-E6BD-46AB-7FA6C9BCA234}"/>
              </a:ext>
            </a:extLst>
          </p:cNvPr>
          <p:cNvSpPr/>
          <p:nvPr/>
        </p:nvSpPr>
        <p:spPr>
          <a:xfrm>
            <a:off x="9109592" y="4949598"/>
            <a:ext cx="2615381" cy="739812"/>
          </a:xfrm>
          <a:prstGeom prst="ellipse">
            <a:avLst/>
          </a:prstGeom>
          <a:noFill/>
          <a:ln w="762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1162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75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75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750"/>
                                        <p:tgtEl>
                                          <p:spTgt spid="4"/>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heel(1)">
                                      <p:cBhvr>
                                        <p:cTn id="18"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ture background">
            <a:extLst>
              <a:ext uri="{FF2B5EF4-FFF2-40B4-BE49-F238E27FC236}">
                <a16:creationId xmlns:a16="http://schemas.microsoft.com/office/drawing/2014/main" id="{E146CAA7-2C1E-7FCA-DD0D-865C75922705}"/>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1524000" y="485036"/>
            <a:ext cx="9144000" cy="5517232"/>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53CC0DC6-AECF-B34A-3484-688D9BEFA453}"/>
              </a:ext>
            </a:extLst>
          </p:cNvPr>
          <p:cNvGrpSpPr/>
          <p:nvPr/>
        </p:nvGrpSpPr>
        <p:grpSpPr>
          <a:xfrm>
            <a:off x="7328279" y="4390050"/>
            <a:ext cx="1533323" cy="1350000"/>
            <a:chOff x="5073783" y="4608945"/>
            <a:chExt cx="2044431" cy="1800000"/>
          </a:xfrm>
        </p:grpSpPr>
        <p:sp>
          <p:nvSpPr>
            <p:cNvPr id="14" name="Oval 13">
              <a:extLst>
                <a:ext uri="{FF2B5EF4-FFF2-40B4-BE49-F238E27FC236}">
                  <a16:creationId xmlns:a16="http://schemas.microsoft.com/office/drawing/2014/main" id="{42419719-AB04-3352-875A-90B23C3266FD}"/>
                </a:ext>
              </a:extLst>
            </p:cNvPr>
            <p:cNvSpPr/>
            <p:nvPr/>
          </p:nvSpPr>
          <p:spPr>
            <a:xfrm>
              <a:off x="5196000" y="4608945"/>
              <a:ext cx="1800000" cy="1800000"/>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15" name="TextBox 14">
              <a:extLst>
                <a:ext uri="{FF2B5EF4-FFF2-40B4-BE49-F238E27FC236}">
                  <a16:creationId xmlns:a16="http://schemas.microsoft.com/office/drawing/2014/main" id="{CE738779-0395-86BD-3959-344D69063C2C}"/>
                </a:ext>
              </a:extLst>
            </p:cNvPr>
            <p:cNvSpPr txBox="1"/>
            <p:nvPr/>
          </p:nvSpPr>
          <p:spPr>
            <a:xfrm>
              <a:off x="5073783" y="5308890"/>
              <a:ext cx="2044431" cy="430887"/>
            </a:xfrm>
            <a:prstGeom prst="rect">
              <a:avLst/>
            </a:prstGeom>
            <a:noFill/>
          </p:spPr>
          <p:txBody>
            <a:bodyPr wrap="square" rtlCol="0">
              <a:spAutoFit/>
            </a:bodyPr>
            <a:lstStyle/>
            <a:p>
              <a:pPr algn="ctr"/>
              <a:r>
                <a:rPr lang="en-US" sz="1500" b="1" dirty="0">
                  <a:solidFill>
                    <a:schemeClr val="bg1"/>
                  </a:solidFill>
                  <a:latin typeface="Calibri" panose="020F0502020204030204" pitchFamily="34" charset="0"/>
                  <a:cs typeface="Calibri" panose="020F0502020204030204" pitchFamily="34" charset="0"/>
                </a:rPr>
                <a:t>RECRUITMENT</a:t>
              </a:r>
              <a:endParaRPr lang="en-AU" sz="1500" b="1" dirty="0">
                <a:solidFill>
                  <a:schemeClr val="bg1"/>
                </a:solidFill>
                <a:latin typeface="Calibri" panose="020F0502020204030204" pitchFamily="34" charset="0"/>
                <a:cs typeface="Calibri" panose="020F0502020204030204" pitchFamily="34" charset="0"/>
              </a:endParaRPr>
            </a:p>
          </p:txBody>
        </p:sp>
      </p:grpSp>
      <p:grpSp>
        <p:nvGrpSpPr>
          <p:cNvPr id="6" name="Group 5">
            <a:extLst>
              <a:ext uri="{FF2B5EF4-FFF2-40B4-BE49-F238E27FC236}">
                <a16:creationId xmlns:a16="http://schemas.microsoft.com/office/drawing/2014/main" id="{DD4EE023-CDA5-22CF-CC51-E3A38F23E1B9}"/>
              </a:ext>
            </a:extLst>
          </p:cNvPr>
          <p:cNvGrpSpPr/>
          <p:nvPr/>
        </p:nvGrpSpPr>
        <p:grpSpPr>
          <a:xfrm>
            <a:off x="9162496" y="4240009"/>
            <a:ext cx="1350000" cy="1350000"/>
            <a:chOff x="5196000" y="4608945"/>
            <a:chExt cx="1800000" cy="1800000"/>
          </a:xfrm>
        </p:grpSpPr>
        <p:sp>
          <p:nvSpPr>
            <p:cNvPr id="4" name="Oval 3">
              <a:extLst>
                <a:ext uri="{FF2B5EF4-FFF2-40B4-BE49-F238E27FC236}">
                  <a16:creationId xmlns:a16="http://schemas.microsoft.com/office/drawing/2014/main" id="{E476DB6A-72A0-65C7-B8B0-78C26AACB109}"/>
                </a:ext>
              </a:extLst>
            </p:cNvPr>
            <p:cNvSpPr/>
            <p:nvPr/>
          </p:nvSpPr>
          <p:spPr>
            <a:xfrm>
              <a:off x="5196000" y="4608945"/>
              <a:ext cx="1800000" cy="1800000"/>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5" name="TextBox 4">
              <a:extLst>
                <a:ext uri="{FF2B5EF4-FFF2-40B4-BE49-F238E27FC236}">
                  <a16:creationId xmlns:a16="http://schemas.microsoft.com/office/drawing/2014/main" id="{B156214A-B4B3-CC38-3CB3-F078AD3F992C}"/>
                </a:ext>
              </a:extLst>
            </p:cNvPr>
            <p:cNvSpPr txBox="1"/>
            <p:nvPr/>
          </p:nvSpPr>
          <p:spPr>
            <a:xfrm>
              <a:off x="5196000" y="5308890"/>
              <a:ext cx="1800000" cy="430887"/>
            </a:xfrm>
            <a:prstGeom prst="rect">
              <a:avLst/>
            </a:prstGeom>
            <a:noFill/>
          </p:spPr>
          <p:txBody>
            <a:bodyPr wrap="square" rtlCol="0">
              <a:spAutoFit/>
            </a:bodyPr>
            <a:lstStyle/>
            <a:p>
              <a:pPr algn="ctr"/>
              <a:r>
                <a:rPr lang="en-US" sz="1500" b="1" dirty="0">
                  <a:solidFill>
                    <a:schemeClr val="bg1"/>
                  </a:solidFill>
                  <a:latin typeface="Calibri" panose="020F0502020204030204" pitchFamily="34" charset="0"/>
                  <a:cs typeface="Calibri" panose="020F0502020204030204" pitchFamily="34" charset="0"/>
                </a:rPr>
                <a:t>RETENTION</a:t>
              </a:r>
            </a:p>
          </p:txBody>
        </p:sp>
      </p:grpSp>
      <p:grpSp>
        <p:nvGrpSpPr>
          <p:cNvPr id="19" name="Group 18">
            <a:extLst>
              <a:ext uri="{FF2B5EF4-FFF2-40B4-BE49-F238E27FC236}">
                <a16:creationId xmlns:a16="http://schemas.microsoft.com/office/drawing/2014/main" id="{EC8571BB-AE13-10E7-F3BB-9B41A998946D}"/>
              </a:ext>
            </a:extLst>
          </p:cNvPr>
          <p:cNvGrpSpPr/>
          <p:nvPr/>
        </p:nvGrpSpPr>
        <p:grpSpPr>
          <a:xfrm>
            <a:off x="3330399" y="828633"/>
            <a:ext cx="1350000" cy="1350000"/>
            <a:chOff x="5196000" y="4608945"/>
            <a:chExt cx="1800000" cy="1800000"/>
          </a:xfrm>
        </p:grpSpPr>
        <p:sp>
          <p:nvSpPr>
            <p:cNvPr id="20" name="Oval 19">
              <a:extLst>
                <a:ext uri="{FF2B5EF4-FFF2-40B4-BE49-F238E27FC236}">
                  <a16:creationId xmlns:a16="http://schemas.microsoft.com/office/drawing/2014/main" id="{D52B5C19-F50C-7261-2286-EF50EB7C8AB2}"/>
                </a:ext>
              </a:extLst>
            </p:cNvPr>
            <p:cNvSpPr/>
            <p:nvPr/>
          </p:nvSpPr>
          <p:spPr>
            <a:xfrm>
              <a:off x="5196000" y="4608945"/>
              <a:ext cx="1800000" cy="1800000"/>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21" name="TextBox 20">
              <a:extLst>
                <a:ext uri="{FF2B5EF4-FFF2-40B4-BE49-F238E27FC236}">
                  <a16:creationId xmlns:a16="http://schemas.microsoft.com/office/drawing/2014/main" id="{E64DC342-0DF8-42C9-B6F4-1FB92855BBC9}"/>
                </a:ext>
              </a:extLst>
            </p:cNvPr>
            <p:cNvSpPr txBox="1"/>
            <p:nvPr/>
          </p:nvSpPr>
          <p:spPr>
            <a:xfrm>
              <a:off x="5196000" y="5308890"/>
              <a:ext cx="1800000" cy="430887"/>
            </a:xfrm>
            <a:prstGeom prst="rect">
              <a:avLst/>
            </a:prstGeom>
            <a:noFill/>
          </p:spPr>
          <p:txBody>
            <a:bodyPr wrap="square" rtlCol="0">
              <a:spAutoFit/>
            </a:bodyPr>
            <a:lstStyle/>
            <a:p>
              <a:pPr algn="ctr"/>
              <a:r>
                <a:rPr lang="en-US" sz="1500" b="1" dirty="0">
                  <a:solidFill>
                    <a:schemeClr val="bg1"/>
                  </a:solidFill>
                  <a:latin typeface="Calibri" panose="020F0502020204030204" pitchFamily="34" charset="0"/>
                  <a:cs typeface="Calibri" panose="020F0502020204030204" pitchFamily="34" charset="0"/>
                </a:rPr>
                <a:t>PRODUCT</a:t>
              </a:r>
              <a:endParaRPr lang="en-AU" sz="1500" b="1" dirty="0">
                <a:solidFill>
                  <a:schemeClr val="bg1"/>
                </a:solidFill>
                <a:latin typeface="Calibri" panose="020F0502020204030204" pitchFamily="34" charset="0"/>
                <a:cs typeface="Calibri" panose="020F0502020204030204" pitchFamily="34" charset="0"/>
              </a:endParaRPr>
            </a:p>
          </p:txBody>
        </p:sp>
      </p:grpSp>
      <p:grpSp>
        <p:nvGrpSpPr>
          <p:cNvPr id="22" name="Group 21">
            <a:extLst>
              <a:ext uri="{FF2B5EF4-FFF2-40B4-BE49-F238E27FC236}">
                <a16:creationId xmlns:a16="http://schemas.microsoft.com/office/drawing/2014/main" id="{418C00B8-C473-CDED-B07B-2461D875C484}"/>
              </a:ext>
            </a:extLst>
          </p:cNvPr>
          <p:cNvGrpSpPr/>
          <p:nvPr/>
        </p:nvGrpSpPr>
        <p:grpSpPr>
          <a:xfrm>
            <a:off x="4799857" y="2178633"/>
            <a:ext cx="1533323" cy="1350000"/>
            <a:chOff x="5088644" y="4608945"/>
            <a:chExt cx="2044431" cy="1800000"/>
          </a:xfrm>
        </p:grpSpPr>
        <p:sp>
          <p:nvSpPr>
            <p:cNvPr id="23" name="Oval 22">
              <a:extLst>
                <a:ext uri="{FF2B5EF4-FFF2-40B4-BE49-F238E27FC236}">
                  <a16:creationId xmlns:a16="http://schemas.microsoft.com/office/drawing/2014/main" id="{B8F29910-07D0-1781-C7CC-3AE959B795C5}"/>
                </a:ext>
              </a:extLst>
            </p:cNvPr>
            <p:cNvSpPr/>
            <p:nvPr/>
          </p:nvSpPr>
          <p:spPr>
            <a:xfrm>
              <a:off x="5196000" y="4608945"/>
              <a:ext cx="1800000" cy="1800000"/>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24" name="TextBox 23">
              <a:extLst>
                <a:ext uri="{FF2B5EF4-FFF2-40B4-BE49-F238E27FC236}">
                  <a16:creationId xmlns:a16="http://schemas.microsoft.com/office/drawing/2014/main" id="{C6A7EA22-347A-31C1-EF17-7A02A1E2320A}"/>
                </a:ext>
              </a:extLst>
            </p:cNvPr>
            <p:cNvSpPr txBox="1"/>
            <p:nvPr/>
          </p:nvSpPr>
          <p:spPr>
            <a:xfrm>
              <a:off x="5088644" y="5278112"/>
              <a:ext cx="2044431" cy="430887"/>
            </a:xfrm>
            <a:prstGeom prst="rect">
              <a:avLst/>
            </a:prstGeom>
            <a:noFill/>
          </p:spPr>
          <p:txBody>
            <a:bodyPr wrap="square" rtlCol="0">
              <a:spAutoFit/>
            </a:bodyPr>
            <a:lstStyle/>
            <a:p>
              <a:pPr algn="ctr"/>
              <a:r>
                <a:rPr lang="en-US" sz="1500" b="1" dirty="0">
                  <a:solidFill>
                    <a:schemeClr val="bg1"/>
                  </a:solidFill>
                  <a:latin typeface="Calibri" panose="020F0502020204030204" pitchFamily="34" charset="0"/>
                  <a:cs typeface="Calibri" panose="020F0502020204030204" pitchFamily="34" charset="0"/>
                </a:rPr>
                <a:t>PROMOTION</a:t>
              </a:r>
              <a:endParaRPr lang="en-AU" sz="15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149653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76D8F9-D2B6-35C9-E81D-CEAC8754DD22}"/>
              </a:ext>
            </a:extLst>
          </p:cNvPr>
          <p:cNvSpPr txBox="1"/>
          <p:nvPr/>
        </p:nvSpPr>
        <p:spPr>
          <a:xfrm>
            <a:off x="469126" y="294199"/>
            <a:ext cx="9708543" cy="523220"/>
          </a:xfrm>
          <a:prstGeom prst="rect">
            <a:avLst/>
          </a:prstGeom>
          <a:noFill/>
        </p:spPr>
        <p:txBody>
          <a:bodyPr wrap="square" rtlCol="0">
            <a:spAutoFit/>
          </a:bodyPr>
          <a:lstStyle/>
          <a:p>
            <a:r>
              <a:rPr lang="en-AU" sz="2800" dirty="0">
                <a:latin typeface="+mj-lt"/>
                <a:cs typeface="MV Boli" panose="02000500030200090000" pitchFamily="2" charset="0"/>
              </a:rPr>
              <a:t>Here’s the bottom line…</a:t>
            </a:r>
          </a:p>
        </p:txBody>
      </p:sp>
      <p:sp>
        <p:nvSpPr>
          <p:cNvPr id="3" name="TextBox 2">
            <a:extLst>
              <a:ext uri="{FF2B5EF4-FFF2-40B4-BE49-F238E27FC236}">
                <a16:creationId xmlns:a16="http://schemas.microsoft.com/office/drawing/2014/main" id="{1BB24F56-BBC9-E598-AEE4-C722303E3F9B}"/>
              </a:ext>
            </a:extLst>
          </p:cNvPr>
          <p:cNvSpPr txBox="1"/>
          <p:nvPr/>
        </p:nvSpPr>
        <p:spPr>
          <a:xfrm>
            <a:off x="469126" y="3893784"/>
            <a:ext cx="9613337" cy="2554545"/>
          </a:xfrm>
          <a:prstGeom prst="rect">
            <a:avLst/>
          </a:prstGeom>
          <a:noFill/>
        </p:spPr>
        <p:txBody>
          <a:bodyPr wrap="square" rtlCol="0">
            <a:spAutoFit/>
          </a:bodyPr>
          <a:lstStyle/>
          <a:p>
            <a:r>
              <a:rPr lang="en-AU" sz="4000" dirty="0">
                <a:latin typeface="+mj-lt"/>
                <a:cs typeface="MV Boli" panose="02000500030200090000" pitchFamily="2" charset="0"/>
              </a:rPr>
              <a:t>If your club has a great </a:t>
            </a:r>
            <a:r>
              <a:rPr lang="en-AU" sz="4000" b="1" u="sng" dirty="0">
                <a:solidFill>
                  <a:srgbClr val="C00000"/>
                </a:solidFill>
                <a:latin typeface="+mj-lt"/>
                <a:cs typeface="MV Boli" panose="02000500030200090000" pitchFamily="2" charset="0"/>
              </a:rPr>
              <a:t>PRODUCT</a:t>
            </a:r>
            <a:r>
              <a:rPr lang="en-AU" sz="4000" b="1" dirty="0">
                <a:solidFill>
                  <a:srgbClr val="C00000"/>
                </a:solidFill>
                <a:latin typeface="+mj-lt"/>
                <a:cs typeface="MV Boli" panose="02000500030200090000" pitchFamily="2" charset="0"/>
              </a:rPr>
              <a:t> </a:t>
            </a:r>
          </a:p>
          <a:p>
            <a:r>
              <a:rPr lang="en-AU" sz="4000" dirty="0">
                <a:latin typeface="+mj-lt"/>
                <a:cs typeface="MV Boli" panose="02000500030200090000" pitchFamily="2" charset="0"/>
              </a:rPr>
              <a:t>and you </a:t>
            </a:r>
            <a:r>
              <a:rPr lang="en-AU" sz="4000" b="1" u="sng" dirty="0">
                <a:solidFill>
                  <a:srgbClr val="C00000"/>
                </a:solidFill>
                <a:latin typeface="+mj-lt"/>
                <a:cs typeface="MV Boli" panose="02000500030200090000" pitchFamily="2" charset="0"/>
              </a:rPr>
              <a:t>PROMOTE</a:t>
            </a:r>
            <a:r>
              <a:rPr lang="en-AU" sz="4000" dirty="0">
                <a:latin typeface="+mj-lt"/>
                <a:cs typeface="MV Boli" panose="02000500030200090000" pitchFamily="2" charset="0"/>
              </a:rPr>
              <a:t> it well, </a:t>
            </a:r>
          </a:p>
          <a:p>
            <a:r>
              <a:rPr lang="en-AU" sz="4000" dirty="0">
                <a:latin typeface="+mj-lt"/>
                <a:cs typeface="MV Boli" panose="02000500030200090000" pitchFamily="2" charset="0"/>
              </a:rPr>
              <a:t>your RECRUITMENT and  RETENTION issues will DISAPPEAR!</a:t>
            </a:r>
          </a:p>
        </p:txBody>
      </p:sp>
      <p:pic>
        <p:nvPicPr>
          <p:cNvPr id="7170" name="Picture 2" descr="Magician performing cane disappearing act on soft gray background | Premium  AI-generated image">
            <a:extLst>
              <a:ext uri="{FF2B5EF4-FFF2-40B4-BE49-F238E27FC236}">
                <a16:creationId xmlns:a16="http://schemas.microsoft.com/office/drawing/2014/main" id="{893E458C-98C7-E1E6-2D01-CA1E76BC4D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4127" y="314070"/>
            <a:ext cx="5962650" cy="3343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240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DDE38-CB1F-2FA0-C207-37A72A10809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1E3F921-1312-2A30-381D-FD33D522E76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9020" r="149"/>
          <a:stretch>
            <a:fillRect/>
          </a:stretch>
        </p:blipFill>
        <p:spPr>
          <a:xfrm>
            <a:off x="0" y="0"/>
            <a:ext cx="9101470" cy="6858000"/>
          </a:xfrm>
          <a:prstGeom prst="rect">
            <a:avLst/>
          </a:prstGeom>
        </p:spPr>
      </p:pic>
      <p:grpSp>
        <p:nvGrpSpPr>
          <p:cNvPr id="8" name="Group 7">
            <a:extLst>
              <a:ext uri="{FF2B5EF4-FFF2-40B4-BE49-F238E27FC236}">
                <a16:creationId xmlns:a16="http://schemas.microsoft.com/office/drawing/2014/main" id="{4A49EA9A-3980-2353-E4FA-3FA30EC5613E}"/>
              </a:ext>
            </a:extLst>
          </p:cNvPr>
          <p:cNvGrpSpPr/>
          <p:nvPr/>
        </p:nvGrpSpPr>
        <p:grpSpPr>
          <a:xfrm>
            <a:off x="7342368" y="-1"/>
            <a:ext cx="4849633" cy="3593805"/>
            <a:chOff x="7342368" y="-1"/>
            <a:chExt cx="4849633" cy="3593805"/>
          </a:xfrm>
        </p:grpSpPr>
        <p:pic>
          <p:nvPicPr>
            <p:cNvPr id="5" name="Picture 4" descr="A map of australia with black text&#10;&#10;AI-generated content may be incorrect.">
              <a:extLst>
                <a:ext uri="{FF2B5EF4-FFF2-40B4-BE49-F238E27FC236}">
                  <a16:creationId xmlns:a16="http://schemas.microsoft.com/office/drawing/2014/main" id="{7EFCE193-E73C-C19E-2FB9-88762ECB5AF6}"/>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415" t="2293" r="178" b="9597"/>
            <a:stretch>
              <a:fillRect/>
            </a:stretch>
          </p:blipFill>
          <p:spPr>
            <a:xfrm>
              <a:off x="7342368" y="-1"/>
              <a:ext cx="4849633" cy="3593805"/>
            </a:xfrm>
            <a:prstGeom prst="rect">
              <a:avLst/>
            </a:prstGeom>
            <a:ln w="12700">
              <a:solidFill>
                <a:schemeClr val="tx1"/>
              </a:solidFill>
            </a:ln>
          </p:spPr>
        </p:pic>
        <p:sp>
          <p:nvSpPr>
            <p:cNvPr id="6" name="Oval 5">
              <a:extLst>
                <a:ext uri="{FF2B5EF4-FFF2-40B4-BE49-F238E27FC236}">
                  <a16:creationId xmlns:a16="http://schemas.microsoft.com/office/drawing/2014/main" id="{4095E352-5BA9-98B7-CF00-2BB80119D43A}"/>
                </a:ext>
              </a:extLst>
            </p:cNvPr>
            <p:cNvSpPr/>
            <p:nvPr/>
          </p:nvSpPr>
          <p:spPr>
            <a:xfrm>
              <a:off x="10110404" y="2543852"/>
              <a:ext cx="72000" cy="72000"/>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Arrow: Right 6">
              <a:extLst>
                <a:ext uri="{FF2B5EF4-FFF2-40B4-BE49-F238E27FC236}">
                  <a16:creationId xmlns:a16="http://schemas.microsoft.com/office/drawing/2014/main" id="{7417231B-21A4-87C6-5937-701B0C5AD275}"/>
                </a:ext>
              </a:extLst>
            </p:cNvPr>
            <p:cNvSpPr/>
            <p:nvPr/>
          </p:nvSpPr>
          <p:spPr>
            <a:xfrm rot="20162047">
              <a:off x="9645984" y="2615852"/>
              <a:ext cx="442033" cy="183685"/>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56083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052E4B5-2C4E-FD69-2F4D-556B554E2DF4}"/>
              </a:ext>
            </a:extLst>
          </p:cNvPr>
          <p:cNvGrpSpPr/>
          <p:nvPr/>
        </p:nvGrpSpPr>
        <p:grpSpPr>
          <a:xfrm>
            <a:off x="1907505" y="0"/>
            <a:ext cx="8568952" cy="6232358"/>
            <a:chOff x="1919536" y="296182"/>
            <a:chExt cx="8568952" cy="6427678"/>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19536" y="296182"/>
              <a:ext cx="8568952" cy="6427678"/>
            </a:xfrm>
            <a:prstGeom prst="rect">
              <a:avLst/>
            </a:prstGeom>
          </p:spPr>
        </p:pic>
        <p:sp>
          <p:nvSpPr>
            <p:cNvPr id="3" name="TextBox 2"/>
            <p:cNvSpPr txBox="1"/>
            <p:nvPr/>
          </p:nvSpPr>
          <p:spPr>
            <a:xfrm>
              <a:off x="2485971" y="1268761"/>
              <a:ext cx="7200800" cy="1200329"/>
            </a:xfrm>
            <a:prstGeom prst="rect">
              <a:avLst/>
            </a:prstGeom>
            <a:noFill/>
          </p:spPr>
          <p:txBody>
            <a:bodyPr wrap="square" rtlCol="0">
              <a:spAutoFit/>
            </a:bodyPr>
            <a:lstStyle/>
            <a:p>
              <a:pPr algn="ctr"/>
              <a:r>
                <a:rPr lang="en-US" sz="3600" b="1" dirty="0">
                  <a:latin typeface="Segoe Print" panose="02000600000000000000" pitchFamily="2" charset="0"/>
                </a:rPr>
                <a:t>This community could no longer support a service club.</a:t>
              </a:r>
              <a:endParaRPr lang="en-AU" sz="3600" b="1" dirty="0">
                <a:latin typeface="Segoe Print" panose="02000600000000000000" pitchFamily="2" charset="0"/>
              </a:endParaRPr>
            </a:p>
          </p:txBody>
        </p:sp>
      </p:grpSp>
    </p:spTree>
    <p:extLst>
      <p:ext uri="{BB962C8B-B14F-4D97-AF65-F5344CB8AC3E}">
        <p14:creationId xmlns:p14="http://schemas.microsoft.com/office/powerpoint/2010/main" val="1689102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0526D15-0B8B-C0BC-97BB-0409732F48FD}"/>
              </a:ext>
            </a:extLst>
          </p:cNvPr>
          <p:cNvGrpSpPr/>
          <p:nvPr/>
        </p:nvGrpSpPr>
        <p:grpSpPr>
          <a:xfrm>
            <a:off x="120316" y="647786"/>
            <a:ext cx="9106985" cy="1754327"/>
            <a:chOff x="120316" y="647786"/>
            <a:chExt cx="9106985" cy="1754327"/>
          </a:xfrm>
        </p:grpSpPr>
        <p:sp>
          <p:nvSpPr>
            <p:cNvPr id="4" name="TextBox 3">
              <a:extLst>
                <a:ext uri="{FF2B5EF4-FFF2-40B4-BE49-F238E27FC236}">
                  <a16:creationId xmlns:a16="http://schemas.microsoft.com/office/drawing/2014/main" id="{B0471B51-F7AA-FEBB-CF86-FF6F73B038B9}"/>
                </a:ext>
              </a:extLst>
            </p:cNvPr>
            <p:cNvSpPr txBox="1"/>
            <p:nvPr/>
          </p:nvSpPr>
          <p:spPr>
            <a:xfrm>
              <a:off x="2633996" y="924786"/>
              <a:ext cx="6593305" cy="1200329"/>
            </a:xfrm>
            <a:prstGeom prst="rect">
              <a:avLst/>
            </a:prstGeom>
            <a:noFill/>
          </p:spPr>
          <p:txBody>
            <a:bodyPr wrap="square" rtlCol="0">
              <a:spAutoFit/>
            </a:bodyPr>
            <a:lstStyle/>
            <a:p>
              <a:r>
                <a:rPr lang="en-AU" sz="3600" dirty="0"/>
                <a:t>We’ve lost over 100 clubs across Zone 8 in the last 3 years.</a:t>
              </a:r>
            </a:p>
          </p:txBody>
        </p:sp>
        <p:pic>
          <p:nvPicPr>
            <p:cNvPr id="2050" name="Picture 2" descr="Picture background">
              <a:extLst>
                <a:ext uri="{FF2B5EF4-FFF2-40B4-BE49-F238E27FC236}">
                  <a16:creationId xmlns:a16="http://schemas.microsoft.com/office/drawing/2014/main" id="{5943E39F-4EC1-2897-49D5-9FBF0A089E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316" y="647786"/>
              <a:ext cx="2633996" cy="17543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id="{E55AE53B-EB26-5341-3C70-2B456C4A68AC}"/>
              </a:ext>
            </a:extLst>
          </p:cNvPr>
          <p:cNvGrpSpPr/>
          <p:nvPr/>
        </p:nvGrpSpPr>
        <p:grpSpPr>
          <a:xfrm>
            <a:off x="208408" y="2834941"/>
            <a:ext cx="10202779" cy="2313433"/>
            <a:chOff x="208408" y="2834941"/>
            <a:chExt cx="10202779" cy="2313433"/>
          </a:xfrm>
        </p:grpSpPr>
        <p:sp>
          <p:nvSpPr>
            <p:cNvPr id="7" name="TextBox 6">
              <a:extLst>
                <a:ext uri="{FF2B5EF4-FFF2-40B4-BE49-F238E27FC236}">
                  <a16:creationId xmlns:a16="http://schemas.microsoft.com/office/drawing/2014/main" id="{6A3F9D78-7194-918E-4921-FD2047C8714F}"/>
                </a:ext>
              </a:extLst>
            </p:cNvPr>
            <p:cNvSpPr txBox="1"/>
            <p:nvPr/>
          </p:nvSpPr>
          <p:spPr>
            <a:xfrm>
              <a:off x="2633996" y="3258873"/>
              <a:ext cx="7777191" cy="1754326"/>
            </a:xfrm>
            <a:prstGeom prst="rect">
              <a:avLst/>
            </a:prstGeom>
            <a:noFill/>
          </p:spPr>
          <p:txBody>
            <a:bodyPr wrap="square" rtlCol="0">
              <a:spAutoFit/>
            </a:bodyPr>
            <a:lstStyle/>
            <a:p>
              <a:r>
                <a:rPr lang="en-AU" sz="3600" dirty="0"/>
                <a:t>How many of those do you think were in a community that could </a:t>
              </a:r>
            </a:p>
            <a:p>
              <a:r>
                <a:rPr lang="en-AU" sz="3600" dirty="0"/>
                <a:t>“no longer support a service club”?</a:t>
              </a:r>
            </a:p>
          </p:txBody>
        </p:sp>
        <p:pic>
          <p:nvPicPr>
            <p:cNvPr id="2052" name="Picture 4">
              <a:extLst>
                <a:ext uri="{FF2B5EF4-FFF2-40B4-BE49-F238E27FC236}">
                  <a16:creationId xmlns:a16="http://schemas.microsoft.com/office/drawing/2014/main" id="{769D2BC8-6397-06E2-59D0-3567ACAF72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408" y="2834941"/>
              <a:ext cx="2313433" cy="231343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6223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7EABEAA-DE3F-106C-E6AC-245EE52960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181" y="222584"/>
            <a:ext cx="2282993" cy="15219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F2A08EB-49CE-0405-CA08-86433404F416}"/>
              </a:ext>
            </a:extLst>
          </p:cNvPr>
          <p:cNvSpPr txBox="1"/>
          <p:nvPr/>
        </p:nvSpPr>
        <p:spPr>
          <a:xfrm>
            <a:off x="583529" y="854241"/>
            <a:ext cx="1136985" cy="769441"/>
          </a:xfrm>
          <a:prstGeom prst="rect">
            <a:avLst/>
          </a:prstGeom>
          <a:noFill/>
        </p:spPr>
        <p:txBody>
          <a:bodyPr wrap="square" rtlCol="0">
            <a:spAutoFit/>
          </a:bodyPr>
          <a:lstStyle/>
          <a:p>
            <a:r>
              <a:rPr lang="en-AU" sz="4400" dirty="0">
                <a:solidFill>
                  <a:srgbClr val="51B5E6"/>
                </a:solidFill>
                <a:latin typeface="Comic Sans MS" panose="030F0702030302020204" pitchFamily="66" charset="0"/>
              </a:rPr>
              <a:t>1</a:t>
            </a:r>
          </a:p>
        </p:txBody>
      </p:sp>
      <p:sp>
        <p:nvSpPr>
          <p:cNvPr id="4" name="TextBox 3">
            <a:extLst>
              <a:ext uri="{FF2B5EF4-FFF2-40B4-BE49-F238E27FC236}">
                <a16:creationId xmlns:a16="http://schemas.microsoft.com/office/drawing/2014/main" id="{317E84B7-00C2-EF15-2298-0AB490485E11}"/>
              </a:ext>
            </a:extLst>
          </p:cNvPr>
          <p:cNvSpPr txBox="1"/>
          <p:nvPr/>
        </p:nvSpPr>
        <p:spPr>
          <a:xfrm>
            <a:off x="450181" y="2099509"/>
            <a:ext cx="11466095" cy="1569660"/>
          </a:xfrm>
          <a:prstGeom prst="rect">
            <a:avLst/>
          </a:prstGeom>
          <a:noFill/>
        </p:spPr>
        <p:txBody>
          <a:bodyPr wrap="square" rtlCol="0">
            <a:spAutoFit/>
          </a:bodyPr>
          <a:lstStyle/>
          <a:p>
            <a:r>
              <a:rPr lang="en-GB" sz="4800" b="1" dirty="0"/>
              <a:t>What assumptions do we make about why people won’t join our club?</a:t>
            </a:r>
            <a:endParaRPr lang="en-AU" sz="4800" b="1" dirty="0"/>
          </a:p>
        </p:txBody>
      </p:sp>
      <p:sp>
        <p:nvSpPr>
          <p:cNvPr id="5" name="TextBox 4">
            <a:extLst>
              <a:ext uri="{FF2B5EF4-FFF2-40B4-BE49-F238E27FC236}">
                <a16:creationId xmlns:a16="http://schemas.microsoft.com/office/drawing/2014/main" id="{01DEE966-C240-025D-8279-8FF62BDDB006}"/>
              </a:ext>
            </a:extLst>
          </p:cNvPr>
          <p:cNvSpPr txBox="1"/>
          <p:nvPr/>
        </p:nvSpPr>
        <p:spPr>
          <a:xfrm>
            <a:off x="450181" y="3767888"/>
            <a:ext cx="11466095" cy="2308324"/>
          </a:xfrm>
          <a:prstGeom prst="rect">
            <a:avLst/>
          </a:prstGeom>
          <a:noFill/>
        </p:spPr>
        <p:txBody>
          <a:bodyPr wrap="square" rtlCol="0">
            <a:spAutoFit/>
          </a:bodyPr>
          <a:lstStyle/>
          <a:p>
            <a:r>
              <a:rPr lang="en-GB" sz="4800" b="1" dirty="0">
                <a:solidFill>
                  <a:srgbClr val="C00000"/>
                </a:solidFill>
              </a:rPr>
              <a:t>Which of these assumptions would survive if another service club opened tomorrow in your area and thrived?</a:t>
            </a:r>
            <a:endParaRPr lang="en-AU" sz="4800" b="1" dirty="0">
              <a:solidFill>
                <a:srgbClr val="C00000"/>
              </a:solidFill>
            </a:endParaRPr>
          </a:p>
        </p:txBody>
      </p:sp>
    </p:spTree>
    <p:extLst>
      <p:ext uri="{BB962C8B-B14F-4D97-AF65-F5344CB8AC3E}">
        <p14:creationId xmlns:p14="http://schemas.microsoft.com/office/powerpoint/2010/main" val="145751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RSP Colours">
      <a:dk1>
        <a:sysClr val="windowText" lastClr="000000"/>
      </a:dk1>
      <a:lt1>
        <a:sysClr val="window" lastClr="FFFFFF"/>
      </a:lt1>
      <a:dk2>
        <a:srgbClr val="44546A"/>
      </a:dk2>
      <a:lt2>
        <a:srgbClr val="D0CFCD"/>
      </a:lt2>
      <a:accent1>
        <a:srgbClr val="17458F"/>
      </a:accent1>
      <a:accent2>
        <a:srgbClr val="F7A81B"/>
      </a:accent2>
      <a:accent3>
        <a:srgbClr val="00ADBB"/>
      </a:accent3>
      <a:accent4>
        <a:srgbClr val="FF7600"/>
      </a:accent4>
      <a:accent5>
        <a:srgbClr val="0067C8"/>
      </a:accent5>
      <a:accent6>
        <a:srgbClr val="009739"/>
      </a:accent6>
      <a:hlink>
        <a:srgbClr val="00A2E0"/>
      </a:hlink>
      <a:folHlink>
        <a:srgbClr val="D4136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Glow Edge">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EFD36C08-A3C2-4F05-87DB-A1B136290B64}" vid="{7D73F722-16D1-4112-A37D-7F378688267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a084319-0ca3-47f3-8000-a1c9643a8aa0" xsi:nil="true"/>
    <lcf76f155ced4ddcb4097134ff3c332f xmlns="74067964-4c33-45c3-bdd9-60fc36a66a7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BB73B3E0C24C645A5F7A3E0B9E2865B" ma:contentTypeVersion="10" ma:contentTypeDescription="Create a new document." ma:contentTypeScope="" ma:versionID="12d002c30e1e83a7f14f57a9ce5d45ff">
  <xsd:schema xmlns:xsd="http://www.w3.org/2001/XMLSchema" xmlns:xs="http://www.w3.org/2001/XMLSchema" xmlns:p="http://schemas.microsoft.com/office/2006/metadata/properties" xmlns:ns2="74067964-4c33-45c3-bdd9-60fc36a66a77" xmlns:ns3="6a084319-0ca3-47f3-8000-a1c9643a8aa0" targetNamespace="http://schemas.microsoft.com/office/2006/metadata/properties" ma:root="true" ma:fieldsID="d39bfa2e4f2efc16d2792f841e4a1aa0" ns2:_="" ns3:_="">
    <xsd:import namespace="74067964-4c33-45c3-bdd9-60fc36a66a77"/>
    <xsd:import namespace="6a084319-0ca3-47f3-8000-a1c9643a8aa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067964-4c33-45c3-bdd9-60fc36a66a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352581e-5f5b-4cfe-af66-306c506e604f"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084319-0ca3-47f3-8000-a1c9643a8aa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af935f0-91d2-4f78-93ff-13301a599e48}" ma:internalName="TaxCatchAll" ma:showField="CatchAllData" ma:web="6a084319-0ca3-47f3-8000-a1c9643a8aa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65C4D6-DB21-4E6D-B175-5E5B8C0B0CB5}">
  <ds:schemaRefs>
    <ds:schemaRef ds:uri="http://purl.org/dc/elements/1.1/"/>
    <ds:schemaRef ds:uri="http://purl.org/dc/terms/"/>
    <ds:schemaRef ds:uri="http://purl.org/dc/dcmitype/"/>
    <ds:schemaRef ds:uri="http://schemas.microsoft.com/office/2006/metadata/properties"/>
    <ds:schemaRef ds:uri="http://schemas.microsoft.com/office/2006/documentManagement/types"/>
    <ds:schemaRef ds:uri="6a084319-0ca3-47f3-8000-a1c9643a8aa0"/>
    <ds:schemaRef ds:uri="http://www.w3.org/XML/1998/namespace"/>
    <ds:schemaRef ds:uri="http://schemas.microsoft.com/office/infopath/2007/PartnerControls"/>
    <ds:schemaRef ds:uri="http://schemas.openxmlformats.org/package/2006/metadata/core-properties"/>
    <ds:schemaRef ds:uri="74067964-4c33-45c3-bdd9-60fc36a66a77"/>
  </ds:schemaRefs>
</ds:datastoreItem>
</file>

<file path=customXml/itemProps2.xml><?xml version="1.0" encoding="utf-8"?>
<ds:datastoreItem xmlns:ds="http://schemas.openxmlformats.org/officeDocument/2006/customXml" ds:itemID="{1720CD55-A257-4ADE-95B9-C53B21F06B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067964-4c33-45c3-bdd9-60fc36a66a77"/>
    <ds:schemaRef ds:uri="6a084319-0ca3-47f3-8000-a1c9643a8a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14505B7-C19F-41AC-BC96-3BE95D18BA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RSP Presentation Template</Template>
  <TotalTime>2370</TotalTime>
  <Words>2082</Words>
  <Application>Microsoft Office PowerPoint</Application>
  <PresentationFormat>Widescreen</PresentationFormat>
  <Paragraphs>196</Paragraphs>
  <Slides>16</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Aptos Display</vt:lpstr>
      <vt:lpstr>Arial</vt:lpstr>
      <vt:lpstr>Calibri</vt:lpstr>
      <vt:lpstr>Comic Sans MS</vt:lpstr>
      <vt:lpstr>Segoe Print</vt:lpstr>
      <vt:lpstr>Wingdings</vt:lpstr>
      <vt:lpstr>Office Theme</vt:lpstr>
      <vt:lpstr>What Are We Really Offering Our Communities?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Mark Huddleston</dc:creator>
  <cp:lastModifiedBy>Barbara Mifsud</cp:lastModifiedBy>
  <cp:revision>5</cp:revision>
  <dcterms:created xsi:type="dcterms:W3CDTF">2025-12-31T04:13:29Z</dcterms:created>
  <dcterms:modified xsi:type="dcterms:W3CDTF">2026-02-24T21:29:00Z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0x010100ABB73B3E0C24C645A5F7A3E0B9E2865B</vt:lpwstr>
  </property>
  <property fmtid="{D5CDD505-2E9C-101B-9397-08002B2CF9AE}" pid="3" name="MediaServiceImageTags">
    <vt:lpwstr/>
  </property>
</Properties>
</file>