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712" r:id="rId5"/>
    <p:sldId id="489" r:id="rId6"/>
    <p:sldId id="490" r:id="rId7"/>
    <p:sldId id="713" r:id="rId8"/>
    <p:sldId id="491" r:id="rId9"/>
    <p:sldId id="706" r:id="rId10"/>
    <p:sldId id="714" r:id="rId11"/>
    <p:sldId id="492" r:id="rId12"/>
    <p:sldId id="707" r:id="rId13"/>
    <p:sldId id="709" r:id="rId14"/>
    <p:sldId id="708" r:id="rId15"/>
    <p:sldId id="710" r:id="rId16"/>
    <p:sldId id="711" r:id="rId17"/>
    <p:sldId id="487" r:id="rId18"/>
    <p:sldId id="45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uan" initials="e" lastIdx="5" clrIdx="0">
    <p:extLst>
      <p:ext uri="{19B8F6BF-5375-455C-9EA6-DF929625EA0E}">
        <p15:presenceInfo xmlns:p15="http://schemas.microsoft.com/office/powerpoint/2012/main" userId="S-1-5-21-894348898-2416435241-1922251479-1001" providerId="AD"/>
      </p:ext>
    </p:extLst>
  </p:cmAuthor>
  <p:cmAuthor id="2" name="Barbara Mifsud" initials="BM" lastIdx="8" clrIdx="1">
    <p:extLst>
      <p:ext uri="{19B8F6BF-5375-455C-9EA6-DF929625EA0E}">
        <p15:presenceInfo xmlns:p15="http://schemas.microsoft.com/office/powerpoint/2012/main" userId="S::Barbara.Mifsud@rotary.org::a16b9d79-489b-49fa-aff4-d77c23179de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7458F"/>
    <a:srgbClr val="B9D9EB"/>
    <a:srgbClr val="00A2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5359" autoAdjust="0"/>
  </p:normalViewPr>
  <p:slideViewPr>
    <p:cSldViewPr snapToGrid="0">
      <p:cViewPr varScale="1">
        <p:scale>
          <a:sx n="45" d="100"/>
          <a:sy n="45" d="100"/>
        </p:scale>
        <p:origin x="2150"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bara Mifsud" userId="a16b9d79-489b-49fa-aff4-d77c23179de9" providerId="ADAL" clId="{B1E2660B-72DC-4D4C-8693-BF37286CAAFB}"/>
    <pc:docChg chg="undo custSel addSld delSld modSld sldOrd">
      <pc:chgData name="Barbara Mifsud" userId="a16b9d79-489b-49fa-aff4-d77c23179de9" providerId="ADAL" clId="{B1E2660B-72DC-4D4C-8693-BF37286CAAFB}" dt="2026-04-16T14:46:10.280" v="2898" actId="20577"/>
      <pc:docMkLst>
        <pc:docMk/>
      </pc:docMkLst>
      <pc:sldChg chg="modSp mod">
        <pc:chgData name="Barbara Mifsud" userId="a16b9d79-489b-49fa-aff4-d77c23179de9" providerId="ADAL" clId="{B1E2660B-72DC-4D4C-8693-BF37286CAAFB}" dt="2026-04-14T09:30:46.247" v="202" actId="20577"/>
        <pc:sldMkLst>
          <pc:docMk/>
          <pc:sldMk cId="883406615" sldId="487"/>
        </pc:sldMkLst>
        <pc:spChg chg="mod">
          <ac:chgData name="Barbara Mifsud" userId="a16b9d79-489b-49fa-aff4-d77c23179de9" providerId="ADAL" clId="{B1E2660B-72DC-4D4C-8693-BF37286CAAFB}" dt="2026-04-14T09:30:46.247" v="202" actId="20577"/>
          <ac:spMkLst>
            <pc:docMk/>
            <pc:sldMk cId="883406615" sldId="487"/>
            <ac:spMk id="3" creationId="{4DBE2224-B861-4271-89D2-2CF3283A24C7}"/>
          </ac:spMkLst>
        </pc:spChg>
      </pc:sldChg>
      <pc:sldChg chg="modSp mod modNotesTx">
        <pc:chgData name="Barbara Mifsud" userId="a16b9d79-489b-49fa-aff4-d77c23179de9" providerId="ADAL" clId="{B1E2660B-72DC-4D4C-8693-BF37286CAAFB}" dt="2026-04-14T09:59:15.002" v="1502" actId="6549"/>
        <pc:sldMkLst>
          <pc:docMk/>
          <pc:sldMk cId="2106137788" sldId="490"/>
        </pc:sldMkLst>
        <pc:spChg chg="mod">
          <ac:chgData name="Barbara Mifsud" userId="a16b9d79-489b-49fa-aff4-d77c23179de9" providerId="ADAL" clId="{B1E2660B-72DC-4D4C-8693-BF37286CAAFB}" dt="2026-04-14T08:27:24.909" v="4" actId="1076"/>
          <ac:spMkLst>
            <pc:docMk/>
            <pc:sldMk cId="2106137788" sldId="490"/>
            <ac:spMk id="2" creationId="{A0505004-27D7-F584-C3DD-60638D185B2A}"/>
          </ac:spMkLst>
        </pc:spChg>
      </pc:sldChg>
      <pc:sldChg chg="modNotesTx">
        <pc:chgData name="Barbara Mifsud" userId="a16b9d79-489b-49fa-aff4-d77c23179de9" providerId="ADAL" clId="{B1E2660B-72DC-4D4C-8693-BF37286CAAFB}" dt="2026-04-14T10:01:11.181" v="1679" actId="20577"/>
        <pc:sldMkLst>
          <pc:docMk/>
          <pc:sldMk cId="393110886" sldId="491"/>
        </pc:sldMkLst>
      </pc:sldChg>
      <pc:sldChg chg="modSp mod">
        <pc:chgData name="Barbara Mifsud" userId="a16b9d79-489b-49fa-aff4-d77c23179de9" providerId="ADAL" clId="{B1E2660B-72DC-4D4C-8693-BF37286CAAFB}" dt="2026-04-14T09:29:34.034" v="189" actId="1076"/>
        <pc:sldMkLst>
          <pc:docMk/>
          <pc:sldMk cId="2163306265" sldId="492"/>
        </pc:sldMkLst>
        <pc:spChg chg="mod">
          <ac:chgData name="Barbara Mifsud" userId="a16b9d79-489b-49fa-aff4-d77c23179de9" providerId="ADAL" clId="{B1E2660B-72DC-4D4C-8693-BF37286CAAFB}" dt="2026-04-14T09:29:34.034" v="189" actId="1076"/>
          <ac:spMkLst>
            <pc:docMk/>
            <pc:sldMk cId="2163306265" sldId="492"/>
            <ac:spMk id="3" creationId="{E36E7748-1F01-797D-0E0C-AC6795ADFA6C}"/>
          </ac:spMkLst>
        </pc:spChg>
      </pc:sldChg>
      <pc:sldChg chg="modNotesTx">
        <pc:chgData name="Barbara Mifsud" userId="a16b9d79-489b-49fa-aff4-d77c23179de9" providerId="ADAL" clId="{B1E2660B-72DC-4D4C-8693-BF37286CAAFB}" dt="2026-04-14T10:02:35.464" v="1830" actId="20577"/>
        <pc:sldMkLst>
          <pc:docMk/>
          <pc:sldMk cId="4184601898" sldId="706"/>
        </pc:sldMkLst>
      </pc:sldChg>
      <pc:sldChg chg="modSp mod">
        <pc:chgData name="Barbara Mifsud" userId="a16b9d79-489b-49fa-aff4-d77c23179de9" providerId="ADAL" clId="{B1E2660B-72DC-4D4C-8693-BF37286CAAFB}" dt="2026-04-16T14:43:31.700" v="2889" actId="20577"/>
        <pc:sldMkLst>
          <pc:docMk/>
          <pc:sldMk cId="3382437705" sldId="707"/>
        </pc:sldMkLst>
        <pc:spChg chg="mod">
          <ac:chgData name="Barbara Mifsud" userId="a16b9d79-489b-49fa-aff4-d77c23179de9" providerId="ADAL" clId="{B1E2660B-72DC-4D4C-8693-BF37286CAAFB}" dt="2026-04-16T14:43:31.700" v="2889" actId="20577"/>
          <ac:spMkLst>
            <pc:docMk/>
            <pc:sldMk cId="3382437705" sldId="707"/>
            <ac:spMk id="3" creationId="{45FDB9A7-3E82-3579-C15F-07972412625A}"/>
          </ac:spMkLst>
        </pc:spChg>
      </pc:sldChg>
      <pc:sldChg chg="modSp mod">
        <pc:chgData name="Barbara Mifsud" userId="a16b9d79-489b-49fa-aff4-d77c23179de9" providerId="ADAL" clId="{B1E2660B-72DC-4D4C-8693-BF37286CAAFB}" dt="2026-04-16T14:46:10.280" v="2898" actId="20577"/>
        <pc:sldMkLst>
          <pc:docMk/>
          <pc:sldMk cId="4107476651" sldId="708"/>
        </pc:sldMkLst>
        <pc:spChg chg="mod">
          <ac:chgData name="Barbara Mifsud" userId="a16b9d79-489b-49fa-aff4-d77c23179de9" providerId="ADAL" clId="{B1E2660B-72DC-4D4C-8693-BF37286CAAFB}" dt="2026-04-16T14:46:10.280" v="2898" actId="20577"/>
          <ac:spMkLst>
            <pc:docMk/>
            <pc:sldMk cId="4107476651" sldId="708"/>
            <ac:spMk id="3" creationId="{445C84C9-4038-5E7B-C211-E8CC7D9DE0F4}"/>
          </ac:spMkLst>
        </pc:spChg>
      </pc:sldChg>
      <pc:sldChg chg="modSp mod modNotesTx">
        <pc:chgData name="Barbara Mifsud" userId="a16b9d79-489b-49fa-aff4-d77c23179de9" providerId="ADAL" clId="{B1E2660B-72DC-4D4C-8693-BF37286CAAFB}" dt="2026-04-14T10:08:10.177" v="2551" actId="20577"/>
        <pc:sldMkLst>
          <pc:docMk/>
          <pc:sldMk cId="2072421660" sldId="709"/>
        </pc:sldMkLst>
        <pc:spChg chg="mod">
          <ac:chgData name="Barbara Mifsud" userId="a16b9d79-489b-49fa-aff4-d77c23179de9" providerId="ADAL" clId="{B1E2660B-72DC-4D4C-8693-BF37286CAAFB}" dt="2026-04-14T09:29:56.435" v="195" actId="20577"/>
          <ac:spMkLst>
            <pc:docMk/>
            <pc:sldMk cId="2072421660" sldId="709"/>
            <ac:spMk id="3" creationId="{616781CF-E331-2C75-51C8-4C2244866695}"/>
          </ac:spMkLst>
        </pc:spChg>
      </pc:sldChg>
      <pc:sldChg chg="modNotesTx">
        <pc:chgData name="Barbara Mifsud" userId="a16b9d79-489b-49fa-aff4-d77c23179de9" providerId="ADAL" clId="{B1E2660B-72DC-4D4C-8693-BF37286CAAFB}" dt="2026-04-14T10:09:09.946" v="2663" actId="20577"/>
        <pc:sldMkLst>
          <pc:docMk/>
          <pc:sldMk cId="935228531" sldId="710"/>
        </pc:sldMkLst>
      </pc:sldChg>
      <pc:sldChg chg="modNotesTx">
        <pc:chgData name="Barbara Mifsud" userId="a16b9d79-489b-49fa-aff4-d77c23179de9" providerId="ADAL" clId="{B1E2660B-72DC-4D4C-8693-BF37286CAAFB}" dt="2026-04-14T09:55:09.758" v="902" actId="20577"/>
        <pc:sldMkLst>
          <pc:docMk/>
          <pc:sldMk cId="2335196216" sldId="712"/>
        </pc:sldMkLst>
      </pc:sldChg>
      <pc:sldChg chg="modSp mod modNotesTx">
        <pc:chgData name="Barbara Mifsud" userId="a16b9d79-489b-49fa-aff4-d77c23179de9" providerId="ADAL" clId="{B1E2660B-72DC-4D4C-8693-BF37286CAAFB}" dt="2026-04-14T09:59:59.045" v="1582" actId="20577"/>
        <pc:sldMkLst>
          <pc:docMk/>
          <pc:sldMk cId="84851450" sldId="713"/>
        </pc:sldMkLst>
        <pc:spChg chg="mod">
          <ac:chgData name="Barbara Mifsud" userId="a16b9d79-489b-49fa-aff4-d77c23179de9" providerId="ADAL" clId="{B1E2660B-72DC-4D4C-8693-BF37286CAAFB}" dt="2026-04-14T08:27:51.310" v="8" actId="1076"/>
          <ac:spMkLst>
            <pc:docMk/>
            <pc:sldMk cId="84851450" sldId="713"/>
            <ac:spMk id="2" creationId="{E9867517-AC51-909E-547D-19591B7D13BB}"/>
          </ac:spMkLst>
        </pc:spChg>
      </pc:sldChg>
      <pc:sldChg chg="addSp modSp add mod ord modNotesTx">
        <pc:chgData name="Barbara Mifsud" userId="a16b9d79-489b-49fa-aff4-d77c23179de9" providerId="ADAL" clId="{B1E2660B-72DC-4D4C-8693-BF37286CAAFB}" dt="2026-04-14T10:07:10.503" v="2449" actId="20577"/>
        <pc:sldMkLst>
          <pc:docMk/>
          <pc:sldMk cId="1023256546" sldId="714"/>
        </pc:sldMkLst>
        <pc:spChg chg="mod">
          <ac:chgData name="Barbara Mifsud" userId="a16b9d79-489b-49fa-aff4-d77c23179de9" providerId="ADAL" clId="{B1E2660B-72DC-4D4C-8693-BF37286CAAFB}" dt="2026-04-14T09:48:06.914" v="490" actId="20577"/>
          <ac:spMkLst>
            <pc:docMk/>
            <pc:sldMk cId="1023256546" sldId="714"/>
            <ac:spMk id="2" creationId="{D6F3246A-F94D-5CD5-D825-9CA3003C82BA}"/>
          </ac:spMkLst>
        </pc:spChg>
        <pc:spChg chg="add mod">
          <ac:chgData name="Barbara Mifsud" userId="a16b9d79-489b-49fa-aff4-d77c23179de9" providerId="ADAL" clId="{B1E2660B-72DC-4D4C-8693-BF37286CAAFB}" dt="2026-04-14T09:49:27.119" v="521" actId="1076"/>
          <ac:spMkLst>
            <pc:docMk/>
            <pc:sldMk cId="1023256546" sldId="714"/>
            <ac:spMk id="3" creationId="{32958D9D-171E-3260-B18C-63453524B663}"/>
          </ac:spMkLst>
        </pc:spChg>
        <pc:spChg chg="add mod">
          <ac:chgData name="Barbara Mifsud" userId="a16b9d79-489b-49fa-aff4-d77c23179de9" providerId="ADAL" clId="{B1E2660B-72DC-4D4C-8693-BF37286CAAFB}" dt="2026-04-14T09:50:59.327" v="523" actId="21"/>
          <ac:spMkLst>
            <pc:docMk/>
            <pc:sldMk cId="1023256546" sldId="714"/>
            <ac:spMk id="4" creationId="{C31780FA-5C91-1958-A9B5-3F14A65EF2D2}"/>
          </ac:spMkLst>
        </pc:spChg>
        <pc:picChg chg="mod">
          <ac:chgData name="Barbara Mifsud" userId="a16b9d79-489b-49fa-aff4-d77c23179de9" providerId="ADAL" clId="{B1E2660B-72DC-4D4C-8693-BF37286CAAFB}" dt="2026-04-14T09:49:22.438" v="520" actId="14100"/>
          <ac:picMkLst>
            <pc:docMk/>
            <pc:sldMk cId="1023256546" sldId="714"/>
            <ac:picMk id="10" creationId="{CB1AF551-C38A-C96F-2F94-697E0DCAF43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B73243-C9A3-4A38-8CB9-5454BE941664}" type="datetimeFigureOut">
              <a:rPr lang="en-AU" smtClean="0"/>
              <a:t>15-Apr-2026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E54889-B369-40AA-A2F1-ADF4664C81D5}" type="slidenum">
              <a:rPr lang="en-AU" smtClean="0"/>
              <a:t>‹#›</a:t>
            </a:fld>
            <a:endParaRPr lang="en-AU"/>
          </a:p>
        </p:txBody>
      </p:sp>
    </p:spTree>
    <p:extLst>
      <p:ext uri="{BB962C8B-B14F-4D97-AF65-F5344CB8AC3E}">
        <p14:creationId xmlns:p14="http://schemas.microsoft.com/office/powerpoint/2010/main" val="2288868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B3AB-31A1-A56B-B0D3-C96EBEC849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54572C-2196-F95D-79C9-3D02E5C991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58FFBC-2A0A-2996-C8E9-CC723EB044FF}"/>
              </a:ext>
            </a:extLst>
          </p:cNvPr>
          <p:cNvSpPr>
            <a:spLocks noGrp="1"/>
          </p:cNvSpPr>
          <p:nvPr>
            <p:ph type="body" idx="1"/>
          </p:nvPr>
        </p:nvSpPr>
        <p:spPr/>
        <p:txBody>
          <a:bodyPr/>
          <a:lstStyle/>
          <a:p>
            <a:r>
              <a:rPr lang="en-AU" dirty="0"/>
              <a:t>Good morning, my name is Barbara Mifsud and I’m staff working at the Rotary International office in Sydney. I work as the Membership Growth Officer for our region. I provide guidance on strategy, trends, resources and best practice</a:t>
            </a:r>
          </a:p>
          <a:p>
            <a:endParaRPr lang="en-AU" dirty="0"/>
          </a:p>
          <a:p>
            <a:r>
              <a:rPr lang="en-AU" dirty="0"/>
              <a:t>I’m super excited to be here with you,. It’s such great opportunity to learn more about the great work that you and your clubs do in this region and to learn more about the strengths and challenges of your clubs in this region. But more importantly in this session I want to help you workshop ideas and strategies for building bigger, better, bolder clubs</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You’ll see that the subtitle for this session is ‘changing how we think about membership’. Often when people hear the word membership – their eyes glaze over, it can have negative connotations (ah hear we go again) or it can daunting as a president elect thinking about the ‘numbers’, ‘increasing the numbers’.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Knowing the trends and our starting point is important, but instead in this session I want us to think about our end game, which is to build bigger, better, bold clubs. Membership numbers are one of the </a:t>
            </a:r>
            <a:r>
              <a:rPr lang="en-AU" i="1" dirty="0"/>
              <a:t>indicators</a:t>
            </a:r>
            <a:r>
              <a:rPr lang="en-AU" i="0" dirty="0"/>
              <a:t> of our success, but our ultimate goals to build bigger, better bolder clubs, who are responsive to both our member, prospective member and community needs.</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a:p>
            <a:endParaRPr lang="en-AU" dirty="0"/>
          </a:p>
        </p:txBody>
      </p:sp>
      <p:sp>
        <p:nvSpPr>
          <p:cNvPr id="4" name="Slide Number Placeholder 3">
            <a:extLst>
              <a:ext uri="{FF2B5EF4-FFF2-40B4-BE49-F238E27FC236}">
                <a16:creationId xmlns:a16="http://schemas.microsoft.com/office/drawing/2014/main" id="{7332482C-84DE-1616-6CA0-47C7376CE6CF}"/>
              </a:ext>
            </a:extLst>
          </p:cNvPr>
          <p:cNvSpPr>
            <a:spLocks noGrp="1"/>
          </p:cNvSpPr>
          <p:nvPr>
            <p:ph type="sldNum" sz="quarter" idx="5"/>
          </p:nvPr>
        </p:nvSpPr>
        <p:spPr/>
        <p:txBody>
          <a:bodyPr/>
          <a:lstStyle/>
          <a:p>
            <a:fld id="{20E54889-B369-40AA-A2F1-ADF4664C81D5}" type="slidenum">
              <a:rPr lang="en-AU" smtClean="0"/>
              <a:t>1</a:t>
            </a:fld>
            <a:endParaRPr lang="en-AU"/>
          </a:p>
        </p:txBody>
      </p:sp>
    </p:spTree>
    <p:extLst>
      <p:ext uri="{BB962C8B-B14F-4D97-AF65-F5344CB8AC3E}">
        <p14:creationId xmlns:p14="http://schemas.microsoft.com/office/powerpoint/2010/main" val="14000256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BF0D4-3E66-B75C-3485-FB485D18E0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E7FDA4-C652-4FE6-A8D0-C58091B6BF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D7ED87-FFF7-09D3-C961-889268518572}"/>
              </a:ext>
            </a:extLst>
          </p:cNvPr>
          <p:cNvSpPr>
            <a:spLocks noGrp="1"/>
          </p:cNvSpPr>
          <p:nvPr>
            <p:ph type="body" idx="1"/>
          </p:nvPr>
        </p:nvSpPr>
        <p:spPr/>
        <p:txBody>
          <a:bodyPr/>
          <a:lstStyle/>
          <a:p>
            <a:pPr marL="0" indent="0">
              <a:buFont typeface="Arial" panose="020B0604020202020204" pitchFamily="34" charset="0"/>
              <a:buNone/>
            </a:pPr>
            <a:r>
              <a:rPr lang="en-US" dirty="0"/>
              <a:t>Points to elicit:</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Ask &gt; listen &gt; act</a:t>
            </a:r>
          </a:p>
          <a:p>
            <a:pPr marL="171450" indent="-171450">
              <a:buFont typeface="Arial" panose="020B0604020202020204" pitchFamily="34" charset="0"/>
              <a:buChar char="•"/>
            </a:pPr>
            <a:r>
              <a:rPr lang="en-US" dirty="0"/>
              <a:t>Review your club’s model of operating: can attendance requirements to club meetings be relaxed?</a:t>
            </a:r>
          </a:p>
          <a:p>
            <a:pPr marL="171450" indent="-171450">
              <a:buFont typeface="Arial" panose="020B0604020202020204" pitchFamily="34" charset="0"/>
              <a:buChar char="•"/>
            </a:pPr>
            <a:r>
              <a:rPr lang="en-US" dirty="0"/>
              <a:t>Could the club alternate between dinner and lunch to accommodate Priya and other members?</a:t>
            </a:r>
          </a:p>
          <a:p>
            <a:pPr marL="171450" indent="-171450">
              <a:buFont typeface="Arial" panose="020B0604020202020204" pitchFamily="34" charset="0"/>
              <a:buChar char="•"/>
            </a:pPr>
            <a:r>
              <a:rPr lang="en-US" dirty="0"/>
              <a:t>Look at family friendly practices – can she bring her child – to the meeting or to volunteer?</a:t>
            </a:r>
          </a:p>
          <a:p>
            <a:pPr marL="171450" indent="-171450">
              <a:buFont typeface="Arial" panose="020B0604020202020204" pitchFamily="34" charset="0"/>
              <a:buChar char="•"/>
            </a:pPr>
            <a:r>
              <a:rPr lang="en-US" dirty="0"/>
              <a:t>Could you offer a corporate membership? She could share membership with other colleagues and only attend when she can?</a:t>
            </a:r>
          </a:p>
          <a:p>
            <a:pPr marL="171450" indent="-171450">
              <a:buFont typeface="Arial" panose="020B0604020202020204" pitchFamily="34" charset="0"/>
              <a:buChar char="•"/>
            </a:pPr>
            <a:r>
              <a:rPr lang="en-US" dirty="0"/>
              <a:t>Can you offer an online option for attending meetings or committee meetings if Priya is travelling often?</a:t>
            </a:r>
          </a:p>
          <a:p>
            <a:pPr marL="171450" indent="-171450">
              <a:buFont typeface="Arial" panose="020B0604020202020204" pitchFamily="34" charset="0"/>
              <a:buChar char="•"/>
            </a:pPr>
            <a:r>
              <a:rPr lang="en-US" dirty="0"/>
              <a:t>If the club is reluctant to change, could they consider starting a companion club or satellite club in case there are other people that are like Priya who prefer to volunteer on cause-based projects (not meeting </a:t>
            </a:r>
            <a:r>
              <a:rPr lang="en-US" dirty="0" err="1"/>
              <a:t>centred</a:t>
            </a:r>
            <a:r>
              <a:rPr lang="en-US" dirty="0"/>
              <a:t>?)</a:t>
            </a:r>
          </a:p>
          <a:p>
            <a:pPr marL="171450" indent="-171450">
              <a:buFont typeface="Arial" panose="020B0604020202020204" pitchFamily="34" charset="0"/>
              <a:buChar char="•"/>
            </a:pPr>
            <a:r>
              <a:rPr lang="en-US" dirty="0"/>
              <a:t>What about your club model – is family friendly?</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What can you do if a club is reluctant to change&gt;</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endParaRPr lang="en-US" dirty="0"/>
          </a:p>
          <a:p>
            <a:endParaRPr lang="en-AU" dirty="0"/>
          </a:p>
        </p:txBody>
      </p:sp>
      <p:sp>
        <p:nvSpPr>
          <p:cNvPr id="4" name="Slide Number Placeholder 3">
            <a:extLst>
              <a:ext uri="{FF2B5EF4-FFF2-40B4-BE49-F238E27FC236}">
                <a16:creationId xmlns:a16="http://schemas.microsoft.com/office/drawing/2014/main" id="{19C4A8A2-932A-4BB6-A082-73B160F1D8E1}"/>
              </a:ext>
            </a:extLst>
          </p:cNvPr>
          <p:cNvSpPr>
            <a:spLocks noGrp="1"/>
          </p:cNvSpPr>
          <p:nvPr>
            <p:ph type="sldNum" sz="quarter" idx="5"/>
          </p:nvPr>
        </p:nvSpPr>
        <p:spPr/>
        <p:txBody>
          <a:bodyPr/>
          <a:lstStyle/>
          <a:p>
            <a:fld id="{20E54889-B369-40AA-A2F1-ADF4664C81D5}" type="slidenum">
              <a:rPr lang="en-AU" smtClean="0"/>
              <a:t>10</a:t>
            </a:fld>
            <a:endParaRPr lang="en-AU"/>
          </a:p>
        </p:txBody>
      </p:sp>
    </p:spTree>
    <p:extLst>
      <p:ext uri="{BB962C8B-B14F-4D97-AF65-F5344CB8AC3E}">
        <p14:creationId xmlns:p14="http://schemas.microsoft.com/office/powerpoint/2010/main" val="40645591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D387D-87D3-A945-CE47-43F8B35844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B0970F-AFC0-DD1C-7014-905C49859D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D9B100-1BC8-4B5A-BCFD-323FE174A42F}"/>
              </a:ext>
            </a:extLst>
          </p:cNvPr>
          <p:cNvSpPr>
            <a:spLocks noGrp="1"/>
          </p:cNvSpPr>
          <p:nvPr>
            <p:ph type="body" idx="1"/>
          </p:nvPr>
        </p:nvSpPr>
        <p:spPr/>
        <p:txBody>
          <a:bodyPr/>
          <a:lstStyle/>
          <a:p>
            <a:r>
              <a:rPr lang="en-US" dirty="0"/>
              <a:t>Points to elicit:</a:t>
            </a:r>
          </a:p>
          <a:p>
            <a:endParaRPr lang="en-US" dirty="0"/>
          </a:p>
          <a:p>
            <a:pPr marL="171450" indent="-171450">
              <a:buFont typeface="Arial" panose="020B0604020202020204" pitchFamily="34" charset="0"/>
              <a:buChar char="•"/>
            </a:pPr>
            <a:r>
              <a:rPr lang="en-US" dirty="0"/>
              <a:t>Have a plan for attracting and retaining members</a:t>
            </a:r>
          </a:p>
          <a:p>
            <a:pPr marL="171450" indent="-171450">
              <a:buFont typeface="Arial" panose="020B0604020202020204" pitchFamily="34" charset="0"/>
              <a:buChar char="•"/>
            </a:pPr>
            <a:r>
              <a:rPr lang="en-US" dirty="0"/>
              <a:t>Have a membership committee – you can’t do this by yourself</a:t>
            </a:r>
          </a:p>
          <a:p>
            <a:pPr marL="171450" indent="-171450">
              <a:buFont typeface="Arial" panose="020B0604020202020204" pitchFamily="34" charset="0"/>
              <a:buChar char="•"/>
            </a:pPr>
            <a:r>
              <a:rPr lang="en-US" dirty="0"/>
              <a:t>Membership survey – to see why long serving members are despondent.</a:t>
            </a:r>
          </a:p>
          <a:p>
            <a:pPr marL="171450" indent="-171450">
              <a:buFont typeface="Arial" panose="020B0604020202020204" pitchFamily="34" charset="0"/>
              <a:buChar char="•"/>
            </a:pPr>
            <a:r>
              <a:rPr lang="en-US" dirty="0"/>
              <a:t>Is your club reflective of your local community?</a:t>
            </a:r>
          </a:p>
          <a:p>
            <a:pPr marL="171450" indent="-171450">
              <a:buFont typeface="Arial" panose="020B0604020202020204" pitchFamily="34" charset="0"/>
              <a:buChar char="•"/>
            </a:pPr>
            <a:r>
              <a:rPr lang="en-US" dirty="0"/>
              <a:t>Adjust your model? Start a satellite or a companion club?</a:t>
            </a:r>
          </a:p>
          <a:p>
            <a:pPr marL="171450" indent="-171450">
              <a:buFont typeface="Arial" panose="020B0604020202020204" pitchFamily="34" charset="0"/>
              <a:buChar char="•"/>
            </a:pPr>
            <a:r>
              <a:rPr lang="en-US" dirty="0"/>
              <a:t>Reduce fees – help establish a Rotaract club?</a:t>
            </a:r>
          </a:p>
          <a:p>
            <a:pPr marL="171450" indent="-171450">
              <a:buFont typeface="Arial" panose="020B0604020202020204" pitchFamily="34" charset="0"/>
              <a:buChar char="•"/>
            </a:pPr>
            <a:r>
              <a:rPr lang="en-US" dirty="0"/>
              <a:t>From RI research young people are interested to gain skills and network – mentoring program? To retain older members and attract younger members</a:t>
            </a:r>
          </a:p>
          <a:p>
            <a:pPr marL="171450" indent="-171450">
              <a:buFont typeface="Arial" panose="020B0604020202020204" pitchFamily="34" charset="0"/>
              <a:buChar char="•"/>
            </a:pPr>
            <a:r>
              <a:rPr lang="en-US" dirty="0"/>
              <a:t>Also ‘enhance </a:t>
            </a:r>
            <a:r>
              <a:rPr lang="en-US" i="1" dirty="0"/>
              <a:t>participant </a:t>
            </a:r>
            <a:r>
              <a:rPr lang="en-US" dirty="0"/>
              <a:t>engagement’: perhaps your club sponsors an Interact club?</a:t>
            </a:r>
          </a:p>
          <a:p>
            <a:endParaRPr lang="en-US" dirty="0"/>
          </a:p>
          <a:p>
            <a:pPr marL="285750" indent="-285750">
              <a:buFont typeface="Arial" panose="020B0604020202020204" pitchFamily="34" charset="0"/>
              <a:buChar char="•"/>
            </a:pPr>
            <a:endParaRPr lang="en-US" sz="1200" dirty="0">
              <a:solidFill>
                <a:schemeClr val="tx1">
                  <a:lumMod val="65000"/>
                  <a:lumOff val="35000"/>
                </a:schemeClr>
              </a:solidFill>
              <a:latin typeface="Arial Narrow" panose="020B0606020202030204" pitchFamily="34" charset="0"/>
            </a:endParaRP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AU" dirty="0"/>
          </a:p>
        </p:txBody>
      </p:sp>
      <p:sp>
        <p:nvSpPr>
          <p:cNvPr id="4" name="Slide Number Placeholder 3">
            <a:extLst>
              <a:ext uri="{FF2B5EF4-FFF2-40B4-BE49-F238E27FC236}">
                <a16:creationId xmlns:a16="http://schemas.microsoft.com/office/drawing/2014/main" id="{666044F3-9678-9D91-80B4-FF71B20F8802}"/>
              </a:ext>
            </a:extLst>
          </p:cNvPr>
          <p:cNvSpPr>
            <a:spLocks noGrp="1"/>
          </p:cNvSpPr>
          <p:nvPr>
            <p:ph type="sldNum" sz="quarter" idx="5"/>
          </p:nvPr>
        </p:nvSpPr>
        <p:spPr/>
        <p:txBody>
          <a:bodyPr/>
          <a:lstStyle/>
          <a:p>
            <a:fld id="{20E54889-B369-40AA-A2F1-ADF4664C81D5}" type="slidenum">
              <a:rPr lang="en-AU" smtClean="0"/>
              <a:t>11</a:t>
            </a:fld>
            <a:endParaRPr lang="en-AU"/>
          </a:p>
        </p:txBody>
      </p:sp>
    </p:spTree>
    <p:extLst>
      <p:ext uri="{BB962C8B-B14F-4D97-AF65-F5344CB8AC3E}">
        <p14:creationId xmlns:p14="http://schemas.microsoft.com/office/powerpoint/2010/main" val="37625300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A2BD8-0F26-93D5-2B6A-638B7C4BD5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390B3E-CCD4-1DA9-0676-40ADB5DCEE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99060F-46BC-CCA3-BF6F-C053FCA7B795}"/>
              </a:ext>
            </a:extLst>
          </p:cNvPr>
          <p:cNvSpPr>
            <a:spLocks noGrp="1"/>
          </p:cNvSpPr>
          <p:nvPr>
            <p:ph type="body" idx="1"/>
          </p:nvPr>
        </p:nvSpPr>
        <p:spPr/>
        <p:txBody>
          <a:bodyPr/>
          <a:lstStyle/>
          <a:p>
            <a:pPr marL="0" indent="0">
              <a:buFont typeface="Arial" panose="020B0604020202020204" pitchFamily="34" charset="0"/>
              <a:buNone/>
            </a:pPr>
            <a:r>
              <a:rPr lang="en-AU" sz="1200" dirty="0"/>
              <a:t>What are the next steps for a bigger, better, bolder club?</a:t>
            </a:r>
          </a:p>
          <a:p>
            <a:pPr marL="0" indent="0">
              <a:buFont typeface="Arial" panose="020B0604020202020204" pitchFamily="34" charset="0"/>
              <a:buNone/>
            </a:pPr>
            <a:endParaRPr lang="en-AU"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b="0" baseline="0" dirty="0"/>
              <a:t>This just doesn’t happen by itself, as a club leader you need to:</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dirty="0"/>
          </a:p>
          <a:p>
            <a:pPr marL="171450" indent="-171450">
              <a:buFont typeface="Arial" panose="020B0604020202020204" pitchFamily="34" charset="0"/>
              <a:buChar char="•"/>
            </a:pPr>
            <a:r>
              <a:rPr lang="en-AU" sz="1200" dirty="0"/>
              <a:t>Help your club to have a vision or build on that vision – what does your club want to be known for.</a:t>
            </a:r>
          </a:p>
          <a:p>
            <a:pPr marL="171450" indent="-171450">
              <a:buFont typeface="Arial" panose="020B0604020202020204" pitchFamily="34" charset="0"/>
              <a:buChar char="•"/>
            </a:pPr>
            <a:r>
              <a:rPr lang="en-AU" sz="1200" dirty="0"/>
              <a:t>Develop a plan/road map – use the Rotary Action Plan to guide you – use it as a lens, use the club experience – look at your club’s membership strategy, does it have one?</a:t>
            </a:r>
          </a:p>
          <a:p>
            <a:pPr marL="171450" indent="-171450">
              <a:buFont typeface="Arial" panose="020B0604020202020204" pitchFamily="34" charset="0"/>
              <a:buChar char="•"/>
            </a:pPr>
            <a:r>
              <a:rPr lang="en-AU" sz="1200" dirty="0"/>
              <a:t>Create a team/teams – you can’t do this alone, work collaboratively, give responsibility to others</a:t>
            </a:r>
          </a:p>
          <a:p>
            <a:pPr marL="171450" indent="-171450">
              <a:buFont typeface="Arial" panose="020B0604020202020204" pitchFamily="34" charset="0"/>
              <a:buChar char="•"/>
            </a:pPr>
            <a:r>
              <a:rPr lang="en-AU" sz="1200" dirty="0"/>
              <a:t>Set goals with tactics – it’s proven that those that set goals are more likely to </a:t>
            </a:r>
            <a:r>
              <a:rPr lang="en-AU" sz="1200" dirty="0" err="1"/>
              <a:t>achive</a:t>
            </a:r>
            <a:r>
              <a:rPr lang="en-AU" sz="1200" dirty="0"/>
              <a:t> goals – but also work out how you will achieve that goal</a:t>
            </a:r>
          </a:p>
          <a:p>
            <a:pPr marL="171450" indent="-171450">
              <a:buFont typeface="Arial" panose="020B0604020202020204" pitchFamily="34" charset="0"/>
              <a:buChar char="•"/>
            </a:pPr>
            <a:r>
              <a:rPr lang="en-AU" sz="1200" dirty="0"/>
              <a:t>Set realistic timeframes</a:t>
            </a:r>
          </a:p>
          <a:p>
            <a:pPr marL="171450" indent="-171450">
              <a:buFont typeface="Arial" panose="020B0604020202020204" pitchFamily="34" charset="0"/>
              <a:buChar char="•"/>
            </a:pPr>
            <a:r>
              <a:rPr lang="en-AU" sz="1200" dirty="0"/>
              <a:t>Periodically assess/adjust if necessary</a:t>
            </a:r>
            <a:endParaRPr lang="en-AU" dirty="0"/>
          </a:p>
        </p:txBody>
      </p:sp>
      <p:sp>
        <p:nvSpPr>
          <p:cNvPr id="4" name="Slide Number Placeholder 3">
            <a:extLst>
              <a:ext uri="{FF2B5EF4-FFF2-40B4-BE49-F238E27FC236}">
                <a16:creationId xmlns:a16="http://schemas.microsoft.com/office/drawing/2014/main" id="{218F3421-E24C-1EE6-5D96-14EFF9B54665}"/>
              </a:ext>
            </a:extLst>
          </p:cNvPr>
          <p:cNvSpPr>
            <a:spLocks noGrp="1"/>
          </p:cNvSpPr>
          <p:nvPr>
            <p:ph type="sldNum" sz="quarter" idx="5"/>
          </p:nvPr>
        </p:nvSpPr>
        <p:spPr/>
        <p:txBody>
          <a:bodyPr/>
          <a:lstStyle/>
          <a:p>
            <a:fld id="{20E54889-B369-40AA-A2F1-ADF4664C81D5}" type="slidenum">
              <a:rPr lang="en-AU" smtClean="0"/>
              <a:t>12</a:t>
            </a:fld>
            <a:endParaRPr lang="en-AU"/>
          </a:p>
        </p:txBody>
      </p:sp>
    </p:spTree>
    <p:extLst>
      <p:ext uri="{BB962C8B-B14F-4D97-AF65-F5344CB8AC3E}">
        <p14:creationId xmlns:p14="http://schemas.microsoft.com/office/powerpoint/2010/main" val="22394086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9E543-E646-1093-2A1B-523A8D671C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67881E-5F9C-BA7D-B996-AFAB926654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27E04C-D3AC-6485-2117-93704979F55D}"/>
              </a:ext>
            </a:extLst>
          </p:cNvPr>
          <p:cNvSpPr>
            <a:spLocks noGrp="1"/>
          </p:cNvSpPr>
          <p:nvPr>
            <p:ph type="body" idx="1"/>
          </p:nvPr>
        </p:nvSpPr>
        <p:spPr/>
        <p:txBody>
          <a:bodyPr/>
          <a:lstStyle/>
          <a:p>
            <a:pPr marL="171450" indent="-171450">
              <a:buFont typeface="Arial" panose="020B0604020202020204" pitchFamily="34" charset="0"/>
              <a:buChar char="•"/>
            </a:pPr>
            <a:r>
              <a:rPr lang="en-AU" dirty="0"/>
              <a:t>Remember that the key to bigger, better, bolder clubs is to:</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Ask – be curious, question, get feedback, – start with something such as club health, membership survey, or community assessment, feed back from non-members</a:t>
            </a:r>
          </a:p>
          <a:p>
            <a:pPr marL="171450" indent="-171450">
              <a:buFont typeface="Arial" panose="020B0604020202020204" pitchFamily="34" charset="0"/>
              <a:buChar char="•"/>
            </a:pPr>
            <a:r>
              <a:rPr lang="en-AU" dirty="0"/>
              <a:t>Listen</a:t>
            </a:r>
          </a:p>
          <a:p>
            <a:pPr marL="171450" indent="-171450">
              <a:buFont typeface="Arial" panose="020B0604020202020204" pitchFamily="34" charset="0"/>
              <a:buChar char="•"/>
            </a:pPr>
            <a:r>
              <a:rPr lang="en-AU" dirty="0"/>
              <a:t>Decide on your priorities, build a plan and then act on what you hear</a:t>
            </a:r>
          </a:p>
        </p:txBody>
      </p:sp>
      <p:sp>
        <p:nvSpPr>
          <p:cNvPr id="4" name="Slide Number Placeholder 3">
            <a:extLst>
              <a:ext uri="{FF2B5EF4-FFF2-40B4-BE49-F238E27FC236}">
                <a16:creationId xmlns:a16="http://schemas.microsoft.com/office/drawing/2014/main" id="{AF453AD5-E5AD-2935-AF45-AB90A4F7FD17}"/>
              </a:ext>
            </a:extLst>
          </p:cNvPr>
          <p:cNvSpPr>
            <a:spLocks noGrp="1"/>
          </p:cNvSpPr>
          <p:nvPr>
            <p:ph type="sldNum" sz="quarter" idx="5"/>
          </p:nvPr>
        </p:nvSpPr>
        <p:spPr/>
        <p:txBody>
          <a:bodyPr/>
          <a:lstStyle/>
          <a:p>
            <a:fld id="{20E54889-B369-40AA-A2F1-ADF4664C81D5}" type="slidenum">
              <a:rPr lang="en-AU" smtClean="0"/>
              <a:t>13</a:t>
            </a:fld>
            <a:endParaRPr lang="en-AU"/>
          </a:p>
        </p:txBody>
      </p:sp>
    </p:spTree>
    <p:extLst>
      <p:ext uri="{BB962C8B-B14F-4D97-AF65-F5344CB8AC3E}">
        <p14:creationId xmlns:p14="http://schemas.microsoft.com/office/powerpoint/2010/main" val="19995843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Here are some resources for further information.</a:t>
            </a:r>
          </a:p>
          <a:p>
            <a:endParaRPr lang="en-AU" dirty="0"/>
          </a:p>
          <a:p>
            <a:r>
              <a:rPr lang="en-AU" dirty="0"/>
              <a:t>The whole range of resources on My Rotary and the membership pages. </a:t>
            </a:r>
          </a:p>
          <a:p>
            <a:endParaRPr lang="en-AU" dirty="0"/>
          </a:p>
          <a:p>
            <a:r>
              <a:rPr lang="en-AU" dirty="0"/>
              <a:t>There are also a whole range of people </a:t>
            </a:r>
          </a:p>
        </p:txBody>
      </p:sp>
      <p:sp>
        <p:nvSpPr>
          <p:cNvPr id="4" name="Slide Number Placeholder 3"/>
          <p:cNvSpPr>
            <a:spLocks noGrp="1"/>
          </p:cNvSpPr>
          <p:nvPr>
            <p:ph type="sldNum" sz="quarter" idx="5"/>
          </p:nvPr>
        </p:nvSpPr>
        <p:spPr/>
        <p:txBody>
          <a:bodyPr/>
          <a:lstStyle/>
          <a:p>
            <a:fld id="{20E54889-B369-40AA-A2F1-ADF4664C81D5}" type="slidenum">
              <a:rPr lang="en-AU" smtClean="0"/>
              <a:t>14</a:t>
            </a:fld>
            <a:endParaRPr lang="en-AU"/>
          </a:p>
        </p:txBody>
      </p:sp>
    </p:spTree>
    <p:extLst>
      <p:ext uri="{BB962C8B-B14F-4D97-AF65-F5344CB8AC3E}">
        <p14:creationId xmlns:p14="http://schemas.microsoft.com/office/powerpoint/2010/main" val="14768945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Membership strategy – including attraction, engagement and retention, new club development, new member orientation,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Reports and data (so that we can make evidence based decisions on where to focus our membership efforts)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Resources (whole load of resources on the RI website)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Sharing best practice and stories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a:lnSpc>
                <a:spcPct val="107000"/>
              </a:lnSpc>
              <a:spcAft>
                <a:spcPts val="800"/>
              </a:spcAft>
            </a:pPr>
            <a:endParaRPr lang="en-AU" sz="1800" dirty="0">
              <a:effectLst/>
              <a:latin typeface="Calibri" panose="020F0502020204030204" pitchFamily="34" charset="0"/>
              <a:cs typeface="Times New Roman" panose="02020603050405020304" pitchFamily="18" charset="0"/>
            </a:endParaRPr>
          </a:p>
          <a:p>
            <a:pPr>
              <a:lnSpc>
                <a:spcPct val="107000"/>
              </a:lnSpc>
              <a:spcAft>
                <a:spcPts val="800"/>
              </a:spcAft>
            </a:pPr>
            <a:endParaRPr lang="en-AU" sz="1800" dirty="0">
              <a:effectLst/>
              <a:latin typeface="Calibri" panose="020F0502020204030204" pitchFamily="34" charset="0"/>
              <a:cs typeface="Times New Roman" panose="02020603050405020304" pitchFamily="18" charset="0"/>
            </a:endParaRPr>
          </a:p>
          <a:p>
            <a:pPr>
              <a:lnSpc>
                <a:spcPct val="107000"/>
              </a:lnSpc>
              <a:spcAft>
                <a:spcPts val="800"/>
              </a:spcAft>
            </a:pPr>
            <a:endParaRPr lang="en-AU" sz="1800" dirty="0">
              <a:effectLst/>
              <a:latin typeface="Calibri" panose="020F0502020204030204" pitchFamily="34" charset="0"/>
              <a:cs typeface="Times New Roman" panose="02020603050405020304" pitchFamily="18" charset="0"/>
            </a:endParaRPr>
          </a:p>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827055-821E-4F6B-AAA9-2685E1493D9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4083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a:p>
            <a:r>
              <a:rPr lang="en-AU" dirty="0"/>
              <a:t>The learning objectives are:</a:t>
            </a:r>
          </a:p>
          <a:p>
            <a:endParaRPr lang="en-AU" dirty="0"/>
          </a:p>
          <a:p>
            <a:pPr marL="171450" indent="-171450">
              <a:buFont typeface="Arial" panose="020B0604020202020204" pitchFamily="34" charset="0"/>
              <a:buChar char="•"/>
            </a:pPr>
            <a:r>
              <a:rPr lang="en-AU" dirty="0"/>
              <a:t>Why building bigger, better, bolder clubs is important</a:t>
            </a:r>
          </a:p>
          <a:p>
            <a:pPr marL="171450" indent="-171450">
              <a:buFont typeface="Arial" panose="020B0604020202020204" pitchFamily="34" charset="0"/>
              <a:buChar char="•"/>
            </a:pPr>
            <a:r>
              <a:rPr lang="en-AU" dirty="0"/>
              <a:t>How you can use the RI Action plan as a road map to help grow your club</a:t>
            </a:r>
          </a:p>
          <a:p>
            <a:pPr marL="171450" indent="-171450">
              <a:buFont typeface="Arial" panose="020B0604020202020204" pitchFamily="34" charset="0"/>
              <a:buChar char="•"/>
            </a:pPr>
            <a:r>
              <a:rPr lang="en-AU" dirty="0"/>
              <a:t>Look at practical ideas for growing your club under each of the 4 strategic priorities</a:t>
            </a:r>
          </a:p>
          <a:p>
            <a:pPr marL="171450" indent="-171450">
              <a:buFont typeface="Arial" panose="020B0604020202020204" pitchFamily="34" charset="0"/>
              <a:buChar char="•"/>
            </a:pPr>
            <a:r>
              <a:rPr lang="en-AU" dirty="0"/>
              <a:t>Explore local considerations for growing membership</a:t>
            </a:r>
          </a:p>
          <a:p>
            <a:pPr marL="0" indent="0">
              <a:buFont typeface="Arial" panose="020B0604020202020204" pitchFamily="34" charset="0"/>
              <a:buNone/>
            </a:pPr>
            <a:endParaRPr lang="en-US" dirty="0"/>
          </a:p>
          <a:p>
            <a:endParaRPr lang="en-US" dirty="0"/>
          </a:p>
          <a:p>
            <a:endParaRPr lang="en-AU" dirty="0"/>
          </a:p>
        </p:txBody>
      </p:sp>
      <p:sp>
        <p:nvSpPr>
          <p:cNvPr id="4" name="Slide Number Placeholder 3"/>
          <p:cNvSpPr>
            <a:spLocks noGrp="1"/>
          </p:cNvSpPr>
          <p:nvPr>
            <p:ph type="sldNum" sz="quarter" idx="5"/>
          </p:nvPr>
        </p:nvSpPr>
        <p:spPr/>
        <p:txBody>
          <a:bodyPr/>
          <a:lstStyle/>
          <a:p>
            <a:fld id="{20E54889-B369-40AA-A2F1-ADF4664C81D5}" type="slidenum">
              <a:rPr lang="en-AU" smtClean="0"/>
              <a:t>2</a:t>
            </a:fld>
            <a:endParaRPr lang="en-AU"/>
          </a:p>
        </p:txBody>
      </p:sp>
    </p:spTree>
    <p:extLst>
      <p:ext uri="{BB962C8B-B14F-4D97-AF65-F5344CB8AC3E}">
        <p14:creationId xmlns:p14="http://schemas.microsoft.com/office/powerpoint/2010/main" val="1534803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55B5F-3EAA-95F3-A9A5-1AF576196B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7FDDB2-C8BA-4B5F-BC18-8D9DC4506E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AAADD1-D9C9-4C1C-E6CE-F00752D28DCE}"/>
              </a:ext>
            </a:extLst>
          </p:cNvPr>
          <p:cNvSpPr>
            <a:spLocks noGrp="1"/>
          </p:cNvSpPr>
          <p:nvPr>
            <p:ph type="body" idx="1"/>
          </p:nvPr>
        </p:nvSpPr>
        <p:spPr/>
        <p:txBody>
          <a:bodyPr/>
          <a:lstStyle/>
          <a:p>
            <a:r>
              <a:rPr lang="en-AU" dirty="0"/>
              <a:t>I want you to think of a successful, vibrant club. It could be your own, another in this region, or somewhere else in the world. I want you to picture this club.</a:t>
            </a:r>
          </a:p>
          <a:p>
            <a:endParaRPr lang="en-AU" dirty="0"/>
          </a:p>
          <a:p>
            <a:r>
              <a:rPr lang="en-AU" dirty="0"/>
              <a:t>What makes this club successful? What are they doing? What do they look like?</a:t>
            </a:r>
          </a:p>
          <a:p>
            <a:endParaRPr lang="en-AU" dirty="0"/>
          </a:p>
          <a:p>
            <a:r>
              <a:rPr lang="en-AU" dirty="0"/>
              <a:t>You have post it notes in front of you. I want each of you to write at least 3 characteristics of a successful club – one per post it note. Then I want you to put them on the wall.</a:t>
            </a:r>
          </a:p>
          <a:p>
            <a:endParaRPr lang="en-AU" dirty="0"/>
          </a:p>
          <a:p>
            <a:r>
              <a:rPr lang="en-AU" dirty="0"/>
              <a:t>Solicit 4 or 5 key aspects:</a:t>
            </a:r>
          </a:p>
          <a:p>
            <a:endParaRPr lang="en-AU" dirty="0"/>
          </a:p>
          <a:p>
            <a:pPr marL="171450" indent="-171450">
              <a:buFont typeface="Arial" panose="020B0604020202020204" pitchFamily="34" charset="0"/>
              <a:buChar char="•"/>
            </a:pPr>
            <a:r>
              <a:rPr lang="en-AU" dirty="0"/>
              <a:t>Impactful, relevant service projects</a:t>
            </a:r>
          </a:p>
          <a:p>
            <a:pPr marL="171450" indent="-171450">
              <a:buFont typeface="Arial" panose="020B0604020202020204" pitchFamily="34" charset="0"/>
              <a:buChar char="•"/>
            </a:pPr>
            <a:r>
              <a:rPr lang="en-AU" dirty="0"/>
              <a:t>Work in partnerships</a:t>
            </a:r>
          </a:p>
          <a:p>
            <a:pPr marL="171450" indent="-171450">
              <a:buFont typeface="Arial" panose="020B0604020202020204" pitchFamily="34" charset="0"/>
              <a:buChar char="•"/>
            </a:pPr>
            <a:r>
              <a:rPr lang="en-AU" dirty="0"/>
              <a:t>Tell compelling stories and have a strong public image – in the media, social media, </a:t>
            </a:r>
          </a:p>
          <a:p>
            <a:pPr marL="171450" indent="-171450">
              <a:buFont typeface="Arial" panose="020B0604020202020204" pitchFamily="34" charset="0"/>
              <a:buChar char="•"/>
            </a:pPr>
            <a:r>
              <a:rPr lang="en-AU" dirty="0"/>
              <a:t>Have a plan to attract new, diverse members</a:t>
            </a:r>
          </a:p>
          <a:p>
            <a:pPr marL="171450" indent="-171450">
              <a:buFont typeface="Arial" panose="020B0604020202020204" pitchFamily="34" charset="0"/>
              <a:buChar char="•"/>
            </a:pPr>
            <a:r>
              <a:rPr lang="en-AU" dirty="0"/>
              <a:t>Make sure to retain members </a:t>
            </a:r>
          </a:p>
          <a:p>
            <a:pPr marL="171450" indent="-171450">
              <a:buFont typeface="Arial" panose="020B0604020202020204" pitchFamily="34" charset="0"/>
              <a:buChar char="•"/>
            </a:pPr>
            <a:r>
              <a:rPr lang="en-AU" dirty="0"/>
              <a:t>Deliver value to current and prospective members</a:t>
            </a:r>
          </a:p>
          <a:p>
            <a:pPr marL="171450" indent="-171450">
              <a:buFont typeface="Arial" panose="020B0604020202020204" pitchFamily="34" charset="0"/>
              <a:buChar char="•"/>
            </a:pPr>
            <a:r>
              <a:rPr lang="en-AU" dirty="0"/>
              <a:t>Ask what members/prospective members want and act on what they hear</a:t>
            </a:r>
          </a:p>
          <a:p>
            <a:pPr marL="171450" indent="-171450">
              <a:buFont typeface="Arial" panose="020B0604020202020204" pitchFamily="34" charset="0"/>
              <a:buChar char="•"/>
            </a:pPr>
            <a:r>
              <a:rPr lang="en-AU" dirty="0"/>
              <a:t>Examine their club model, membership types, meeting/attendance – to suit current/prospective members</a:t>
            </a:r>
          </a:p>
          <a:p>
            <a:pPr marL="171450" indent="-171450">
              <a:buFont typeface="Arial" panose="020B0604020202020204" pitchFamily="34" charset="0"/>
              <a:buChar char="•"/>
            </a:pPr>
            <a:r>
              <a:rPr lang="en-AU" dirty="0"/>
              <a:t>Have good governance</a:t>
            </a:r>
          </a:p>
          <a:p>
            <a:pPr marL="171450" indent="-171450">
              <a:buFont typeface="Arial" panose="020B0604020202020204" pitchFamily="34" charset="0"/>
              <a:buChar char="•"/>
            </a:pPr>
            <a:r>
              <a:rPr lang="en-AU" dirty="0"/>
              <a:t>Welcoming environment</a:t>
            </a:r>
          </a:p>
          <a:p>
            <a:pPr marL="171450" indent="-171450">
              <a:buFont typeface="Arial" panose="020B0604020202020204" pitchFamily="34" charset="0"/>
              <a:buChar char="•"/>
            </a:pPr>
            <a:r>
              <a:rPr lang="en-AU" dirty="0"/>
              <a:t>Work in collaboration with other clubs (in RCG)</a:t>
            </a:r>
          </a:p>
          <a:p>
            <a:endParaRPr lang="en-AU" dirty="0"/>
          </a:p>
          <a:p>
            <a:endParaRPr lang="en-AU" dirty="0"/>
          </a:p>
          <a:p>
            <a:endParaRPr lang="en-AU" dirty="0"/>
          </a:p>
          <a:p>
            <a:endParaRPr lang="en-AU" dirty="0"/>
          </a:p>
          <a:p>
            <a:pPr marL="171450" indent="-171450">
              <a:buFont typeface="Arial" panose="020B0604020202020204" pitchFamily="34" charset="0"/>
              <a:buChar char="•"/>
            </a:pPr>
            <a:endParaRPr lang="en-US" dirty="0"/>
          </a:p>
          <a:p>
            <a:endParaRPr lang="en-US" dirty="0"/>
          </a:p>
          <a:p>
            <a:endParaRPr lang="en-AU" dirty="0"/>
          </a:p>
        </p:txBody>
      </p:sp>
      <p:sp>
        <p:nvSpPr>
          <p:cNvPr id="4" name="Slide Number Placeholder 3">
            <a:extLst>
              <a:ext uri="{FF2B5EF4-FFF2-40B4-BE49-F238E27FC236}">
                <a16:creationId xmlns:a16="http://schemas.microsoft.com/office/drawing/2014/main" id="{D97C6806-4BC3-8E02-1AA3-A0968B87AB3C}"/>
              </a:ext>
            </a:extLst>
          </p:cNvPr>
          <p:cNvSpPr>
            <a:spLocks noGrp="1"/>
          </p:cNvSpPr>
          <p:nvPr>
            <p:ph type="sldNum" sz="quarter" idx="5"/>
          </p:nvPr>
        </p:nvSpPr>
        <p:spPr/>
        <p:txBody>
          <a:bodyPr/>
          <a:lstStyle/>
          <a:p>
            <a:fld id="{20E54889-B369-40AA-A2F1-ADF4664C81D5}" type="slidenum">
              <a:rPr lang="en-AU" smtClean="0"/>
              <a:t>3</a:t>
            </a:fld>
            <a:endParaRPr lang="en-AU"/>
          </a:p>
        </p:txBody>
      </p:sp>
    </p:spTree>
    <p:extLst>
      <p:ext uri="{BB962C8B-B14F-4D97-AF65-F5344CB8AC3E}">
        <p14:creationId xmlns:p14="http://schemas.microsoft.com/office/powerpoint/2010/main" val="3281505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E39CB-067B-7D5F-74FD-4F97B2126D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A672FD-325A-1FAD-B8BF-B9C0A5661E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36AAC9-CE9B-0666-A4EE-CE464A69712C}"/>
              </a:ext>
            </a:extLst>
          </p:cNvPr>
          <p:cNvSpPr>
            <a:spLocks noGrp="1"/>
          </p:cNvSpPr>
          <p:nvPr>
            <p:ph type="body" idx="1"/>
          </p:nvPr>
        </p:nvSpPr>
        <p:spPr/>
        <p:txBody>
          <a:bodyPr/>
          <a:lstStyle/>
          <a:p>
            <a:pPr marL="0" indent="0">
              <a:buFont typeface="Arial" panose="020B0604020202020204" pitchFamily="34" charset="0"/>
              <a:buNone/>
            </a:pPr>
            <a:r>
              <a:rPr lang="en-AU" dirty="0"/>
              <a:t>Why do you think building a bigger, better and bolder club is important? </a:t>
            </a:r>
            <a:r>
              <a:rPr lang="en-US" dirty="0"/>
              <a:t>What are the benefits? </a:t>
            </a:r>
          </a:p>
          <a:p>
            <a:pPr marL="0" indent="0">
              <a:buFont typeface="Arial" panose="020B0604020202020204" pitchFamily="34" charset="0"/>
              <a:buNone/>
            </a:pPr>
            <a:endParaRPr lang="en-US" dirty="0"/>
          </a:p>
          <a:p>
            <a:pPr marL="0" indent="0">
              <a:buFont typeface="Arial" panose="020B0604020202020204" pitchFamily="34" charset="0"/>
              <a:buNone/>
            </a:pPr>
            <a:r>
              <a:rPr lang="en-US" b="1" dirty="0"/>
              <a:t>Key messages:</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Create lasting impact</a:t>
            </a:r>
          </a:p>
          <a:p>
            <a:pPr marL="171450" indent="-171450">
              <a:buFont typeface="Arial" panose="020B0604020202020204" pitchFamily="34" charset="0"/>
              <a:buChar char="•"/>
            </a:pPr>
            <a:r>
              <a:rPr lang="en-US" dirty="0"/>
              <a:t>More people means more resources, more impact in your community</a:t>
            </a:r>
          </a:p>
          <a:p>
            <a:pPr marL="171450" indent="-171450">
              <a:buFont typeface="Arial" panose="020B0604020202020204" pitchFamily="34" charset="0"/>
              <a:buChar char="•"/>
            </a:pPr>
            <a:r>
              <a:rPr lang="en-US" dirty="0"/>
              <a:t>New members means fresh ideas, more relevant to the community, increasing impact</a:t>
            </a:r>
          </a:p>
          <a:p>
            <a:pPr marL="171450" indent="-171450">
              <a:buFont typeface="Arial" panose="020B0604020202020204" pitchFamily="34" charset="0"/>
              <a:buChar char="•"/>
            </a:pPr>
            <a:r>
              <a:rPr lang="en-US" dirty="0"/>
              <a:t>Want to ensure that Rotary is strong in its 2</a:t>
            </a:r>
            <a:r>
              <a:rPr lang="en-US" baseline="30000" dirty="0"/>
              <a:t>nd</a:t>
            </a:r>
            <a:r>
              <a:rPr lang="en-US" dirty="0"/>
              <a:t> century of service – you want to ensure your legacy continues</a:t>
            </a:r>
          </a:p>
          <a:p>
            <a:pPr marL="171450" indent="-171450">
              <a:buFont typeface="Arial" panose="020B0604020202020204" pitchFamily="34" charset="0"/>
              <a:buChar char="•"/>
            </a:pPr>
            <a:r>
              <a:rPr lang="en-US" dirty="0"/>
              <a:t>A strong club means that the club is more visible in the community and has more influence</a:t>
            </a:r>
          </a:p>
          <a:p>
            <a:pPr marL="171450" indent="-171450">
              <a:buFont typeface="Arial" panose="020B0604020202020204" pitchFamily="34" charset="0"/>
              <a:buChar char="•"/>
            </a:pPr>
            <a:r>
              <a:rPr lang="en-US" dirty="0"/>
              <a:t>A vibrant club that has a good club experience keeps its members but it more easily attracts new members</a:t>
            </a:r>
          </a:p>
          <a:p>
            <a:pPr marL="171450" indent="-171450">
              <a:buFont typeface="Arial" panose="020B0604020202020204" pitchFamily="34" charset="0"/>
              <a:buChar char="•"/>
            </a:pPr>
            <a:r>
              <a:rPr lang="en-US" dirty="0"/>
              <a:t>Stronger club has more financial stability&gt;resources</a:t>
            </a:r>
          </a:p>
          <a:p>
            <a:pPr marL="0" indent="0">
              <a:buFont typeface="Arial"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Secondary question: Is there a point where you should stop growing?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What about new members? What do they bring? What about longevity? And legacy?</a:t>
            </a:r>
          </a:p>
          <a:p>
            <a:endParaRPr lang="en-AU" dirty="0"/>
          </a:p>
          <a:p>
            <a:endParaRPr lang="en-AU" dirty="0"/>
          </a:p>
          <a:p>
            <a:endParaRPr lang="en-AU" dirty="0"/>
          </a:p>
          <a:p>
            <a:pPr marL="171450" indent="-171450">
              <a:buFont typeface="Arial" panose="020B0604020202020204" pitchFamily="34" charset="0"/>
              <a:buChar char="•"/>
            </a:pPr>
            <a:endParaRPr lang="en-US" dirty="0"/>
          </a:p>
          <a:p>
            <a:endParaRPr lang="en-US" dirty="0"/>
          </a:p>
          <a:p>
            <a:endParaRPr lang="en-AU" dirty="0"/>
          </a:p>
        </p:txBody>
      </p:sp>
      <p:sp>
        <p:nvSpPr>
          <p:cNvPr id="4" name="Slide Number Placeholder 3">
            <a:extLst>
              <a:ext uri="{FF2B5EF4-FFF2-40B4-BE49-F238E27FC236}">
                <a16:creationId xmlns:a16="http://schemas.microsoft.com/office/drawing/2014/main" id="{8044B635-9A3C-0309-3374-A99D82DE2317}"/>
              </a:ext>
            </a:extLst>
          </p:cNvPr>
          <p:cNvSpPr>
            <a:spLocks noGrp="1"/>
          </p:cNvSpPr>
          <p:nvPr>
            <p:ph type="sldNum" sz="quarter" idx="5"/>
          </p:nvPr>
        </p:nvSpPr>
        <p:spPr/>
        <p:txBody>
          <a:bodyPr/>
          <a:lstStyle/>
          <a:p>
            <a:fld id="{20E54889-B369-40AA-A2F1-ADF4664C81D5}" type="slidenum">
              <a:rPr lang="en-AU" smtClean="0"/>
              <a:t>4</a:t>
            </a:fld>
            <a:endParaRPr lang="en-AU"/>
          </a:p>
        </p:txBody>
      </p:sp>
    </p:spTree>
    <p:extLst>
      <p:ext uri="{BB962C8B-B14F-4D97-AF65-F5344CB8AC3E}">
        <p14:creationId xmlns:p14="http://schemas.microsoft.com/office/powerpoint/2010/main" val="3545316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9636C-8043-CF02-94A1-69DDE7430B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CC5AB7-9D6D-57E3-A85E-3EA1D05ACB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A0AEB6-B155-B5EA-6873-E557FC693E08}"/>
              </a:ext>
            </a:extLst>
          </p:cNvPr>
          <p:cNvSpPr>
            <a:spLocks noGrp="1"/>
          </p:cNvSpPr>
          <p:nvPr>
            <p:ph type="body" idx="1"/>
          </p:nvPr>
        </p:nvSpPr>
        <p:spPr/>
        <p:txBody>
          <a:bodyPr/>
          <a:lstStyle/>
          <a:p>
            <a:pPr marL="0" indent="0">
              <a:buFontTx/>
              <a:buNone/>
            </a:pPr>
            <a:r>
              <a:rPr lang="en-US" dirty="0"/>
              <a:t>Most of those things that you put on the wall fit in under each of these 4 key strategic priorities of the Rotary Action plan. </a:t>
            </a:r>
          </a:p>
          <a:p>
            <a:pPr marL="0" indent="0">
              <a:buFontTx/>
              <a:buNone/>
            </a:pPr>
            <a:endParaRPr lang="en-US" dirty="0"/>
          </a:p>
          <a:p>
            <a:pPr marL="0" indent="0">
              <a:buFontTx/>
              <a:buNone/>
            </a:pPr>
            <a:r>
              <a:rPr lang="en-US" dirty="0"/>
              <a:t>How many of your are familiar with this?</a:t>
            </a:r>
          </a:p>
          <a:p>
            <a:pPr marL="0" indent="0">
              <a:buFontTx/>
              <a:buNone/>
            </a:pPr>
            <a:endParaRPr lang="en-US" dirty="0"/>
          </a:p>
          <a:p>
            <a:pPr marL="171450" indent="-171450">
              <a:buFont typeface="Arial" panose="020B0604020202020204" pitchFamily="34" charset="0"/>
              <a:buChar char="•"/>
            </a:pPr>
            <a:r>
              <a:rPr lang="en-US" dirty="0"/>
              <a:t>Having relevant projects – fits under increasing your impact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For example – you mentioned have a strong public image – that fits under expanding your reach</a:t>
            </a:r>
          </a:p>
          <a:p>
            <a:pPr marL="171450" indent="-171450">
              <a:buFont typeface="Arial" panose="020B0604020202020204" pitchFamily="34" charset="0"/>
              <a:buChar char="•"/>
            </a:pPr>
            <a:r>
              <a:rPr lang="en-US" dirty="0"/>
              <a:t>Retaining members and trying to attract new ones – is enhancing participant engagement</a:t>
            </a:r>
          </a:p>
          <a:p>
            <a:pPr marL="171450" indent="-171450">
              <a:buFont typeface="Arial" panose="020B0604020202020204" pitchFamily="34" charset="0"/>
              <a:buChar char="•"/>
            </a:pPr>
            <a:r>
              <a:rPr lang="en-US" dirty="0"/>
              <a:t>Looking at your club model and your meeting schedule – is about adapting</a:t>
            </a:r>
          </a:p>
          <a:p>
            <a:pPr marL="0" indent="0">
              <a:buFontTx/>
              <a:buNone/>
            </a:pPr>
            <a:endParaRPr lang="en-US" dirty="0"/>
          </a:p>
          <a:p>
            <a:pPr marL="0" indent="0">
              <a:buFontTx/>
              <a:buNone/>
            </a:pPr>
            <a:r>
              <a:rPr lang="en-US" dirty="0"/>
              <a:t>Not only are they priorities for Rotary International, but these are guiding principles/priorities for becoming bigger, better and bolder.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a club president, you will be guiding the strategic direction of your club. But how will you know if you are going in the right direction? I’d encourage you to look at everything that you do as a club or, or plan to do – through this lens. If I’m planning to do X, will it increase our impact? If I do X, does it mean I’m adapting?</a:t>
            </a:r>
          </a:p>
          <a:p>
            <a:endParaRPr lang="en-US" dirty="0"/>
          </a:p>
          <a:p>
            <a:endParaRPr lang="en-AU" dirty="0"/>
          </a:p>
        </p:txBody>
      </p:sp>
      <p:sp>
        <p:nvSpPr>
          <p:cNvPr id="4" name="Slide Number Placeholder 3">
            <a:extLst>
              <a:ext uri="{FF2B5EF4-FFF2-40B4-BE49-F238E27FC236}">
                <a16:creationId xmlns:a16="http://schemas.microsoft.com/office/drawing/2014/main" id="{F6369A88-B2F1-0231-CA18-6125CE8DDECA}"/>
              </a:ext>
            </a:extLst>
          </p:cNvPr>
          <p:cNvSpPr>
            <a:spLocks noGrp="1"/>
          </p:cNvSpPr>
          <p:nvPr>
            <p:ph type="sldNum" sz="quarter" idx="5"/>
          </p:nvPr>
        </p:nvSpPr>
        <p:spPr/>
        <p:txBody>
          <a:bodyPr/>
          <a:lstStyle/>
          <a:p>
            <a:fld id="{20E54889-B369-40AA-A2F1-ADF4664C81D5}" type="slidenum">
              <a:rPr lang="en-AU" smtClean="0"/>
              <a:t>5</a:t>
            </a:fld>
            <a:endParaRPr lang="en-AU"/>
          </a:p>
        </p:txBody>
      </p:sp>
    </p:spTree>
    <p:extLst>
      <p:ext uri="{BB962C8B-B14F-4D97-AF65-F5344CB8AC3E}">
        <p14:creationId xmlns:p14="http://schemas.microsoft.com/office/powerpoint/2010/main" val="629615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AU" sz="1200" b="0" baseline="0" dirty="0"/>
              <a:t>The other lens you need to keep looking through is the ‘club experience’.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0"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b="0" baseline="0" dirty="0"/>
              <a:t>Club experience is the interplay of your club’s culture and what your members (and prospective members ) want – with the aim being member satisfaction – so that we can attract more people and retain the ones that we have.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b="0"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b="0" baseline="0" dirty="0"/>
              <a:t>Club culture includes things such as your members, the relationships you have, activities and projects you do, your policies and club rituals and practices.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b="0"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b="0" baseline="0" dirty="0"/>
              <a:t>From the research we know that members, and prospective members are looking for enjoyment, confidence in leadership, personal growth opportunities, service and make connections. Service is the number one reason people join along with making connections (</a:t>
            </a:r>
            <a:r>
              <a:rPr lang="en-AU" sz="1200" b="0" baseline="0" dirty="0" err="1"/>
              <a:t>ie</a:t>
            </a:r>
            <a:r>
              <a:rPr lang="en-AU" sz="1200" b="0" baseline="0" dirty="0"/>
              <a:t> friendship and followship).</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b="0" baseline="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b="0" baseline="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baseline="0" dirty="0"/>
          </a:p>
        </p:txBody>
      </p:sp>
      <p:sp>
        <p:nvSpPr>
          <p:cNvPr id="4" name="Slide Number Placeholder 3"/>
          <p:cNvSpPr>
            <a:spLocks noGrp="1"/>
          </p:cNvSpPr>
          <p:nvPr>
            <p:ph type="sldNum" sz="quarter" idx="5"/>
          </p:nvPr>
        </p:nvSpPr>
        <p:spPr/>
        <p:txBody>
          <a:bodyPr/>
          <a:lstStyle/>
          <a:p>
            <a:fld id="{DB827055-821E-4F6B-AAA9-2685E1493D9C}" type="slidenum">
              <a:rPr lang="en-US" smtClean="0"/>
              <a:t>6</a:t>
            </a:fld>
            <a:endParaRPr lang="en-US" dirty="0"/>
          </a:p>
        </p:txBody>
      </p:sp>
    </p:spTree>
    <p:extLst>
      <p:ext uri="{BB962C8B-B14F-4D97-AF65-F5344CB8AC3E}">
        <p14:creationId xmlns:p14="http://schemas.microsoft.com/office/powerpoint/2010/main" val="1971246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8716D-7F23-EC53-7E11-3A318248CA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898F71-ACC1-A2AD-2F7A-570A9CF5B8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AC2281-A14E-A035-17D0-8D03BD6396C3}"/>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b="0" baseline="0" dirty="0"/>
              <a:t>Let’s work on activity to get you thinking about how to use the Rotary Action Plan to grow Rotary and make our clubs bigger, better and bolder than they are now.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b="0"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b="0" baseline="0" dirty="0"/>
              <a:t>We’ll look at some typical club scenarios – some that might sound familiar - that fall within each of the strategic priorities, and we are going to workshop some tactics to help build them and make our clubs bigger, better, bolder.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b="0"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b="0" baseline="0" dirty="0"/>
              <a:t>There are four different scenarios. Your table will be given one scenario.  I would like you to work within your table on your scenario. Please elect a scribe and elect someone to report back to the group.</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b="0"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b="0" baseline="0" dirty="0"/>
              <a:t>I’d like you to: read the scenario and then note down: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b="0" baseline="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b="0" baseline="0" dirty="0"/>
              <a:t>Why is this scenario happening? What are the underlying issue or issues?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b="0" baseline="0" dirty="0"/>
              <a:t>Think of at least 3 strategies that may help – they can be short term, </a:t>
            </a:r>
            <a:r>
              <a:rPr lang="en-AU" sz="1200" b="0" baseline="0" dirty="0" err="1"/>
              <a:t>medim</a:t>
            </a:r>
            <a:r>
              <a:rPr lang="en-AU" sz="1200" b="0" baseline="0" dirty="0"/>
              <a:t> term or long term strategies.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b="0" baseline="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b="0" baseline="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b="0" baseline="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b="0" baseline="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b="0" baseline="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b="0" baseline="0" dirty="0"/>
          </a:p>
          <a:p>
            <a:endParaRPr lang="en-AU" dirty="0"/>
          </a:p>
        </p:txBody>
      </p:sp>
      <p:sp>
        <p:nvSpPr>
          <p:cNvPr id="4" name="Slide Number Placeholder 3">
            <a:extLst>
              <a:ext uri="{FF2B5EF4-FFF2-40B4-BE49-F238E27FC236}">
                <a16:creationId xmlns:a16="http://schemas.microsoft.com/office/drawing/2014/main" id="{8713E2D4-E1D4-A45A-E48C-1C1327866D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E54889-B369-40AA-A2F1-ADF4664C81D5}"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3910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10E12-25A9-2EFE-1F9F-C80EB2BCE5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EDB048-DF61-0159-2396-17074A0EA9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4D34E4-D8A7-D759-50E8-39475B1F7AB8}"/>
              </a:ext>
            </a:extLst>
          </p:cNvPr>
          <p:cNvSpPr>
            <a:spLocks noGrp="1"/>
          </p:cNvSpPr>
          <p:nvPr>
            <p:ph type="body" idx="1"/>
          </p:nvPr>
        </p:nvSpPr>
        <p:spPr/>
        <p:txBody>
          <a:bodyPr/>
          <a:lstStyle/>
          <a:p>
            <a:r>
              <a:rPr lang="en-AU" dirty="0"/>
              <a:t>Points to elicit:</a:t>
            </a:r>
          </a:p>
          <a:p>
            <a:endParaRPr lang="en-AU"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Service is the number one reason that people join, followed by friendship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From research we know that younger people will volunteer for a cause they are passionate about – community and international service/projects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People want to make a difference – and see the fruits of their labour – they don’t want to fundraise and then give the money to someone else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Ultimate goal as Rotary clubs is to help our community and create lasting impact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Assess your club offerings – are the fundraisers making an impact in the community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What are the needs of the community – community needs assessment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Ask members what their passion is and then assign them to a particular project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Incentivise passion projects for new members – also a way for us to stay relevant in the community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Partner with organisations (rather than fundraise for them)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dirty="0"/>
          </a:p>
        </p:txBody>
      </p:sp>
      <p:sp>
        <p:nvSpPr>
          <p:cNvPr id="4" name="Slide Number Placeholder 3">
            <a:extLst>
              <a:ext uri="{FF2B5EF4-FFF2-40B4-BE49-F238E27FC236}">
                <a16:creationId xmlns:a16="http://schemas.microsoft.com/office/drawing/2014/main" id="{0DA44503-D699-6E4C-353A-280A178A01A6}"/>
              </a:ext>
            </a:extLst>
          </p:cNvPr>
          <p:cNvSpPr>
            <a:spLocks noGrp="1"/>
          </p:cNvSpPr>
          <p:nvPr>
            <p:ph type="sldNum" sz="quarter" idx="5"/>
          </p:nvPr>
        </p:nvSpPr>
        <p:spPr/>
        <p:txBody>
          <a:bodyPr/>
          <a:lstStyle/>
          <a:p>
            <a:fld id="{20E54889-B369-40AA-A2F1-ADF4664C81D5}" type="slidenum">
              <a:rPr lang="en-AU" smtClean="0"/>
              <a:t>8</a:t>
            </a:fld>
            <a:endParaRPr lang="en-AU"/>
          </a:p>
        </p:txBody>
      </p:sp>
    </p:spTree>
    <p:extLst>
      <p:ext uri="{BB962C8B-B14F-4D97-AF65-F5344CB8AC3E}">
        <p14:creationId xmlns:p14="http://schemas.microsoft.com/office/powerpoint/2010/main" val="1077161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39929-3986-415E-81D2-3EC0F8CD69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4DF440-3748-0157-5397-A559D2A476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401F0D-CF9A-3046-5F20-7228D1A8AF8A}"/>
              </a:ext>
            </a:extLst>
          </p:cNvPr>
          <p:cNvSpPr>
            <a:spLocks noGrp="1"/>
          </p:cNvSpPr>
          <p:nvPr>
            <p:ph type="body" idx="1"/>
          </p:nvPr>
        </p:nvSpPr>
        <p:spPr/>
        <p:txBody>
          <a:bodyPr/>
          <a:lstStyle/>
          <a:p>
            <a:pPr marL="0" indent="0">
              <a:buFont typeface="Arial" panose="020B0604020202020204" pitchFamily="34" charset="0"/>
              <a:buNone/>
            </a:pPr>
            <a:r>
              <a:rPr lang="en-US" dirty="0"/>
              <a:t>Points elicit:</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Public image is important for growing your club</a:t>
            </a:r>
          </a:p>
          <a:p>
            <a:pPr marL="171450" indent="-171450">
              <a:buFont typeface="Arial" panose="020B0604020202020204" pitchFamily="34" charset="0"/>
              <a:buChar char="•"/>
            </a:pPr>
            <a:r>
              <a:rPr lang="en-US" dirty="0"/>
              <a:t>Have a public image plan and invest in promotional materials and activities</a:t>
            </a:r>
          </a:p>
          <a:p>
            <a:pPr marL="171450" indent="-171450">
              <a:buFont typeface="Arial" panose="020B0604020202020204" pitchFamily="34" charset="0"/>
              <a:buChar char="•"/>
            </a:pPr>
            <a:r>
              <a:rPr lang="en-US" dirty="0"/>
              <a:t>Elect a public image chair/committee. Work collaboratively with membership committee</a:t>
            </a:r>
          </a:p>
          <a:p>
            <a:pPr marL="171450" indent="-171450">
              <a:buFont typeface="Arial" panose="020B0604020202020204" pitchFamily="34" charset="0"/>
              <a:buChar char="•"/>
            </a:pPr>
            <a:r>
              <a:rPr lang="en-US" dirty="0"/>
              <a:t>Create a strong online presence</a:t>
            </a:r>
          </a:p>
          <a:p>
            <a:pPr marL="171450" indent="-171450">
              <a:buFont typeface="Arial" panose="020B0604020202020204" pitchFamily="34" charset="0"/>
              <a:buChar char="•"/>
            </a:pPr>
            <a:r>
              <a:rPr lang="en-US" sz="1200" dirty="0">
                <a:solidFill>
                  <a:schemeClr val="tx1">
                    <a:lumMod val="65000"/>
                    <a:lumOff val="35000"/>
                  </a:schemeClr>
                </a:solidFill>
                <a:latin typeface="Arial Narrow" panose="020B0606020202030204" pitchFamily="34" charset="0"/>
              </a:rPr>
              <a:t>Share human-interest stories that showcase the magic of Rotary</a:t>
            </a:r>
          </a:p>
          <a:p>
            <a:pPr marL="171450" indent="-171450">
              <a:buFont typeface="Arial" panose="020B0604020202020204" pitchFamily="34" charset="0"/>
              <a:buChar char="•"/>
            </a:pPr>
            <a:r>
              <a:rPr lang="en-US" sz="1200" dirty="0">
                <a:solidFill>
                  <a:schemeClr val="tx1">
                    <a:lumMod val="65000"/>
                    <a:lumOff val="35000"/>
                  </a:schemeClr>
                </a:solidFill>
                <a:latin typeface="Arial Narrow" panose="020B0606020202030204" pitchFamily="34" charset="0"/>
              </a:rPr>
              <a:t>Scale up public image efforts including prospective member events </a:t>
            </a:r>
            <a:r>
              <a:rPr lang="en-US" sz="1200" dirty="0" err="1">
                <a:solidFill>
                  <a:schemeClr val="tx1">
                    <a:lumMod val="65000"/>
                    <a:lumOff val="35000"/>
                  </a:schemeClr>
                </a:solidFill>
                <a:latin typeface="Arial Narrow" panose="020B0606020202030204" pitchFamily="34" charset="0"/>
              </a:rPr>
              <a:t>ie</a:t>
            </a:r>
            <a:r>
              <a:rPr lang="en-US" sz="1200" dirty="0">
                <a:solidFill>
                  <a:schemeClr val="tx1">
                    <a:lumMod val="65000"/>
                    <a:lumOff val="35000"/>
                  </a:schemeClr>
                </a:solidFill>
                <a:latin typeface="Arial Narrow" panose="020B0606020202030204" pitchFamily="34" charset="0"/>
              </a:rPr>
              <a:t> c</a:t>
            </a:r>
            <a:r>
              <a:rPr lang="en-US" dirty="0"/>
              <a:t>ollaborate with RCG to host a Rotary information event or an Epic Day of Service</a:t>
            </a:r>
          </a:p>
          <a:p>
            <a:pPr marL="171450" indent="-171450">
              <a:buFont typeface="Arial" panose="020B0604020202020204" pitchFamily="34" charset="0"/>
              <a:buChar char="•"/>
            </a:pPr>
            <a:r>
              <a:rPr lang="en-US" dirty="0"/>
              <a:t>Use paid social media ads to recruit volunteers to projects</a:t>
            </a:r>
          </a:p>
          <a:p>
            <a:pPr marL="171450" indent="-171450">
              <a:buFont typeface="Arial" panose="020B0604020202020204" pitchFamily="34" charset="0"/>
              <a:buChar char="•"/>
            </a:pPr>
            <a:r>
              <a:rPr lang="en-US" dirty="0"/>
              <a:t>Take courses on the Learning Centre to learn more</a:t>
            </a:r>
          </a:p>
          <a:p>
            <a:pPr marL="171450" indent="-171450">
              <a:buFont typeface="Arial" panose="020B0604020202020204" pitchFamily="34" charset="0"/>
              <a:buChar char="•"/>
            </a:pPr>
            <a:r>
              <a:rPr lang="en-US" dirty="0"/>
              <a:t>Partner with other organisations on projects</a:t>
            </a:r>
          </a:p>
          <a:p>
            <a:pPr marL="171450" indent="-171450">
              <a:buFont typeface="Arial" panose="020B0604020202020204" pitchFamily="34" charset="0"/>
              <a:buChar char="•"/>
            </a:pPr>
            <a:r>
              <a:rPr lang="en-US" dirty="0"/>
              <a:t>Cultivate relationships with local media</a:t>
            </a:r>
          </a:p>
          <a:p>
            <a:pPr marL="171450" indent="-171450">
              <a:buFont typeface="Arial" panose="020B0604020202020204" pitchFamily="34" charset="0"/>
              <a:buChar char="•"/>
            </a:pPr>
            <a:r>
              <a:rPr lang="en-US" dirty="0"/>
              <a:t>Use consistent branding</a:t>
            </a:r>
          </a:p>
          <a:p>
            <a:pPr marL="171450" indent="-171450">
              <a:buFont typeface="Arial" panose="020B0604020202020204" pitchFamily="34" charset="0"/>
              <a:buChar char="•"/>
            </a:pPr>
            <a:r>
              <a:rPr lang="en-US" dirty="0"/>
              <a:t>Check basic tactics such as ensuring that your website and social media accounts are up to date and current, and that you post frequently </a:t>
            </a:r>
          </a:p>
          <a:p>
            <a:pPr marL="457200" lvl="1" indent="0">
              <a:buFont typeface="Arial" panose="020B0604020202020204" pitchFamily="34" charset="0"/>
              <a:buNone/>
            </a:pPr>
            <a:endParaRPr lang="en-US" dirty="0"/>
          </a:p>
          <a:p>
            <a:pPr marL="628650" lvl="1" indent="-171450">
              <a:buFont typeface="Arial" panose="020B0604020202020204" pitchFamily="34" charset="0"/>
              <a:buChar char="•"/>
            </a:pPr>
            <a:endParaRPr lang="en-US" dirty="0"/>
          </a:p>
          <a:p>
            <a:pPr marL="0" indent="0">
              <a:buFont typeface="Arial" panose="020B0604020202020204" pitchFamily="34" charset="0"/>
              <a:buNone/>
            </a:pPr>
            <a:endParaRPr lang="en-US" dirty="0"/>
          </a:p>
          <a:p>
            <a:endParaRPr lang="en-AU" dirty="0"/>
          </a:p>
        </p:txBody>
      </p:sp>
      <p:sp>
        <p:nvSpPr>
          <p:cNvPr id="4" name="Slide Number Placeholder 3">
            <a:extLst>
              <a:ext uri="{FF2B5EF4-FFF2-40B4-BE49-F238E27FC236}">
                <a16:creationId xmlns:a16="http://schemas.microsoft.com/office/drawing/2014/main" id="{A66AE629-B6EE-1336-9AD4-DE853AF86C98}"/>
              </a:ext>
            </a:extLst>
          </p:cNvPr>
          <p:cNvSpPr>
            <a:spLocks noGrp="1"/>
          </p:cNvSpPr>
          <p:nvPr>
            <p:ph type="sldNum" sz="quarter" idx="5"/>
          </p:nvPr>
        </p:nvSpPr>
        <p:spPr/>
        <p:txBody>
          <a:bodyPr/>
          <a:lstStyle/>
          <a:p>
            <a:fld id="{20E54889-B369-40AA-A2F1-ADF4664C81D5}" type="slidenum">
              <a:rPr lang="en-AU" smtClean="0"/>
              <a:t>9</a:t>
            </a:fld>
            <a:endParaRPr lang="en-AU"/>
          </a:p>
        </p:txBody>
      </p:sp>
    </p:spTree>
    <p:extLst>
      <p:ext uri="{BB962C8B-B14F-4D97-AF65-F5344CB8AC3E}">
        <p14:creationId xmlns:p14="http://schemas.microsoft.com/office/powerpoint/2010/main" val="8848167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C6A0C-131F-3613-A118-3B1E5B89DA22}"/>
              </a:ext>
            </a:extLst>
          </p:cNvPr>
          <p:cNvSpPr>
            <a:spLocks noGrp="1"/>
          </p:cNvSpPr>
          <p:nvPr>
            <p:ph type="ctrTitle"/>
          </p:nvPr>
        </p:nvSpPr>
        <p:spPr>
          <a:xfrm>
            <a:off x="1524000" y="1122363"/>
            <a:ext cx="9144000" cy="2084726"/>
          </a:xfrm>
        </p:spPr>
        <p:txBody>
          <a:bodyPr anchor="b"/>
          <a:lstStyle>
            <a:lvl1pPr algn="ctr">
              <a:defRPr sz="6000"/>
            </a:lvl1pPr>
          </a:lstStyle>
          <a:p>
            <a:r>
              <a:rPr lang="en-US"/>
              <a:t>Click to edit Master title style</a:t>
            </a:r>
            <a:endParaRPr lang="en-AU" dirty="0"/>
          </a:p>
        </p:txBody>
      </p:sp>
      <p:sp>
        <p:nvSpPr>
          <p:cNvPr id="3" name="Subtitle 2">
            <a:extLst>
              <a:ext uri="{FF2B5EF4-FFF2-40B4-BE49-F238E27FC236}">
                <a16:creationId xmlns:a16="http://schemas.microsoft.com/office/drawing/2014/main" id="{06C7CA20-99F5-25A2-2A43-654C3EAC8F5A}"/>
              </a:ext>
            </a:extLst>
          </p:cNvPr>
          <p:cNvSpPr>
            <a:spLocks noGrp="1"/>
          </p:cNvSpPr>
          <p:nvPr>
            <p:ph type="subTitle" idx="1"/>
          </p:nvPr>
        </p:nvSpPr>
        <p:spPr>
          <a:xfrm>
            <a:off x="1524000" y="3325163"/>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dirty="0"/>
          </a:p>
        </p:txBody>
      </p:sp>
      <p:sp>
        <p:nvSpPr>
          <p:cNvPr id="4" name="Date Placeholder 3">
            <a:extLst>
              <a:ext uri="{FF2B5EF4-FFF2-40B4-BE49-F238E27FC236}">
                <a16:creationId xmlns:a16="http://schemas.microsoft.com/office/drawing/2014/main" id="{29F585C8-6A9A-84D0-3D01-BD56456934CF}"/>
              </a:ext>
            </a:extLst>
          </p:cNvPr>
          <p:cNvSpPr>
            <a:spLocks noGrp="1"/>
          </p:cNvSpPr>
          <p:nvPr>
            <p:ph type="dt" sz="half" idx="10"/>
          </p:nvPr>
        </p:nvSpPr>
        <p:spPr/>
        <p:txBody>
          <a:bodyPr/>
          <a:lstStyle/>
          <a:p>
            <a:fld id="{161E2474-0B5B-439F-A696-F27186944748}" type="datetimeFigureOut">
              <a:rPr lang="en-AU" smtClean="0"/>
              <a:t>15-Apr-2026</a:t>
            </a:fld>
            <a:endParaRPr lang="en-AU"/>
          </a:p>
        </p:txBody>
      </p:sp>
      <p:sp>
        <p:nvSpPr>
          <p:cNvPr id="5" name="Footer Placeholder 4">
            <a:extLst>
              <a:ext uri="{FF2B5EF4-FFF2-40B4-BE49-F238E27FC236}">
                <a16:creationId xmlns:a16="http://schemas.microsoft.com/office/drawing/2014/main" id="{D1A55CC0-5D24-DE39-0841-BF0EF213D08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1FC3D40-5647-8A0E-A6F6-1991D3A143DB}"/>
              </a:ext>
            </a:extLst>
          </p:cNvPr>
          <p:cNvSpPr>
            <a:spLocks noGrp="1"/>
          </p:cNvSpPr>
          <p:nvPr>
            <p:ph type="sldNum" sz="quarter" idx="12"/>
          </p:nvPr>
        </p:nvSpPr>
        <p:spPr/>
        <p:txBody>
          <a:bodyPr/>
          <a:lstStyle/>
          <a:p>
            <a:fld id="{9F47B8EC-2FEC-4BB6-91BD-C5B48EA70C6D}" type="slidenum">
              <a:rPr lang="en-AU" smtClean="0"/>
              <a:t>‹#›</a:t>
            </a:fld>
            <a:endParaRPr lang="en-AU"/>
          </a:p>
        </p:txBody>
      </p:sp>
      <p:sp>
        <p:nvSpPr>
          <p:cNvPr id="7" name="Freeform: Shape 6">
            <a:extLst>
              <a:ext uri="{FF2B5EF4-FFF2-40B4-BE49-F238E27FC236}">
                <a16:creationId xmlns:a16="http://schemas.microsoft.com/office/drawing/2014/main" id="{D7A322F3-A30B-DBB7-0265-3A2ED92E0B8C}"/>
              </a:ext>
            </a:extLst>
          </p:cNvPr>
          <p:cNvSpPr/>
          <p:nvPr userDrawn="1"/>
        </p:nvSpPr>
        <p:spPr>
          <a:xfrm flipH="1" flipV="1">
            <a:off x="-491393" y="4843497"/>
            <a:ext cx="13436600" cy="1495988"/>
          </a:xfrm>
          <a:custGeom>
            <a:avLst/>
            <a:gdLst>
              <a:gd name="connsiteX0" fmla="*/ 0 w 5359400"/>
              <a:gd name="connsiteY0" fmla="*/ 752418 h 1014330"/>
              <a:gd name="connsiteX1" fmla="*/ 1270000 w 5359400"/>
              <a:gd name="connsiteY1" fmla="*/ 3118 h 1014330"/>
              <a:gd name="connsiteX2" fmla="*/ 3632200 w 5359400"/>
              <a:gd name="connsiteY2" fmla="*/ 1006418 h 1014330"/>
              <a:gd name="connsiteX3" fmla="*/ 5359400 w 5359400"/>
              <a:gd name="connsiteY3" fmla="*/ 498418 h 1014330"/>
              <a:gd name="connsiteX4" fmla="*/ 5359400 w 5359400"/>
              <a:gd name="connsiteY4" fmla="*/ 498418 h 1014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9400" h="1014330">
                <a:moveTo>
                  <a:pt x="0" y="752418"/>
                </a:moveTo>
                <a:cubicBezTo>
                  <a:pt x="332316" y="356601"/>
                  <a:pt x="664633" y="-39215"/>
                  <a:pt x="1270000" y="3118"/>
                </a:cubicBezTo>
                <a:cubicBezTo>
                  <a:pt x="1875367" y="45451"/>
                  <a:pt x="2950634" y="923868"/>
                  <a:pt x="3632200" y="1006418"/>
                </a:cubicBezTo>
                <a:cubicBezTo>
                  <a:pt x="4313766" y="1088968"/>
                  <a:pt x="5359400" y="498418"/>
                  <a:pt x="5359400" y="498418"/>
                </a:cubicBezTo>
                <a:lnTo>
                  <a:pt x="5359400" y="498418"/>
                </a:lnTo>
              </a:path>
            </a:pathLst>
          </a:custGeom>
          <a:noFill/>
          <a:ln w="1143000" cap="rnd">
            <a:solidFill>
              <a:srgbClr val="B9D9EB"/>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Freeform: Shape 7">
            <a:extLst>
              <a:ext uri="{FF2B5EF4-FFF2-40B4-BE49-F238E27FC236}">
                <a16:creationId xmlns:a16="http://schemas.microsoft.com/office/drawing/2014/main" id="{68A031F5-C18D-D35A-1D7D-325E7C838806}"/>
              </a:ext>
            </a:extLst>
          </p:cNvPr>
          <p:cNvSpPr/>
          <p:nvPr userDrawn="1"/>
        </p:nvSpPr>
        <p:spPr>
          <a:xfrm flipH="1" flipV="1">
            <a:off x="-491393" y="5557268"/>
            <a:ext cx="13436600" cy="1495988"/>
          </a:xfrm>
          <a:custGeom>
            <a:avLst/>
            <a:gdLst>
              <a:gd name="connsiteX0" fmla="*/ 0 w 5359400"/>
              <a:gd name="connsiteY0" fmla="*/ 752418 h 1014330"/>
              <a:gd name="connsiteX1" fmla="*/ 1270000 w 5359400"/>
              <a:gd name="connsiteY1" fmla="*/ 3118 h 1014330"/>
              <a:gd name="connsiteX2" fmla="*/ 3632200 w 5359400"/>
              <a:gd name="connsiteY2" fmla="*/ 1006418 h 1014330"/>
              <a:gd name="connsiteX3" fmla="*/ 5359400 w 5359400"/>
              <a:gd name="connsiteY3" fmla="*/ 498418 h 1014330"/>
              <a:gd name="connsiteX4" fmla="*/ 5359400 w 5359400"/>
              <a:gd name="connsiteY4" fmla="*/ 498418 h 1014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9400" h="1014330">
                <a:moveTo>
                  <a:pt x="0" y="752418"/>
                </a:moveTo>
                <a:cubicBezTo>
                  <a:pt x="332316" y="356601"/>
                  <a:pt x="664633" y="-39215"/>
                  <a:pt x="1270000" y="3118"/>
                </a:cubicBezTo>
                <a:cubicBezTo>
                  <a:pt x="1875367" y="45451"/>
                  <a:pt x="2950634" y="923868"/>
                  <a:pt x="3632200" y="1006418"/>
                </a:cubicBezTo>
                <a:cubicBezTo>
                  <a:pt x="4313766" y="1088968"/>
                  <a:pt x="5359400" y="498418"/>
                  <a:pt x="5359400" y="498418"/>
                </a:cubicBezTo>
                <a:lnTo>
                  <a:pt x="5359400" y="498418"/>
                </a:lnTo>
              </a:path>
            </a:pathLst>
          </a:custGeom>
          <a:noFill/>
          <a:ln w="1143000" cap="rnd">
            <a:solidFill>
              <a:srgbClr val="00A2E0"/>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9" name="Freeform: Shape 8">
            <a:extLst>
              <a:ext uri="{FF2B5EF4-FFF2-40B4-BE49-F238E27FC236}">
                <a16:creationId xmlns:a16="http://schemas.microsoft.com/office/drawing/2014/main" id="{2DBC5BFF-79E4-B5A4-2493-E6B1A3853BA9}"/>
              </a:ext>
            </a:extLst>
          </p:cNvPr>
          <p:cNvSpPr/>
          <p:nvPr userDrawn="1"/>
        </p:nvSpPr>
        <p:spPr>
          <a:xfrm flipH="1" flipV="1">
            <a:off x="-491393" y="6270124"/>
            <a:ext cx="13436600" cy="1495986"/>
          </a:xfrm>
          <a:custGeom>
            <a:avLst/>
            <a:gdLst>
              <a:gd name="connsiteX0" fmla="*/ 0 w 5359400"/>
              <a:gd name="connsiteY0" fmla="*/ 752418 h 1014330"/>
              <a:gd name="connsiteX1" fmla="*/ 1270000 w 5359400"/>
              <a:gd name="connsiteY1" fmla="*/ 3118 h 1014330"/>
              <a:gd name="connsiteX2" fmla="*/ 3632200 w 5359400"/>
              <a:gd name="connsiteY2" fmla="*/ 1006418 h 1014330"/>
              <a:gd name="connsiteX3" fmla="*/ 5359400 w 5359400"/>
              <a:gd name="connsiteY3" fmla="*/ 498418 h 1014330"/>
              <a:gd name="connsiteX4" fmla="*/ 5359400 w 5359400"/>
              <a:gd name="connsiteY4" fmla="*/ 498418 h 1014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9400" h="1014330">
                <a:moveTo>
                  <a:pt x="0" y="752418"/>
                </a:moveTo>
                <a:cubicBezTo>
                  <a:pt x="332316" y="356601"/>
                  <a:pt x="664633" y="-39215"/>
                  <a:pt x="1270000" y="3118"/>
                </a:cubicBezTo>
                <a:cubicBezTo>
                  <a:pt x="1875367" y="45451"/>
                  <a:pt x="2950634" y="923868"/>
                  <a:pt x="3632200" y="1006418"/>
                </a:cubicBezTo>
                <a:cubicBezTo>
                  <a:pt x="4313766" y="1088968"/>
                  <a:pt x="5359400" y="498418"/>
                  <a:pt x="5359400" y="498418"/>
                </a:cubicBezTo>
                <a:lnTo>
                  <a:pt x="5359400" y="498418"/>
                </a:lnTo>
              </a:path>
            </a:pathLst>
          </a:custGeom>
          <a:noFill/>
          <a:ln w="1143000" cap="rnd">
            <a:solidFill>
              <a:srgbClr val="0067C8"/>
            </a:solidFill>
            <a:round/>
          </a:ln>
          <a:effectLst>
            <a:outerShdw blurRad="50800" dist="50800" dir="5400000" algn="ctr" rotWithShape="0">
              <a:srgbClr val="000000">
                <a:alpha val="6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10" name="Picture 9">
            <a:extLst>
              <a:ext uri="{FF2B5EF4-FFF2-40B4-BE49-F238E27FC236}">
                <a16:creationId xmlns:a16="http://schemas.microsoft.com/office/drawing/2014/main" id="{59C2FFAE-CC5A-BF7A-7A91-DD6C1835F75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269602" y="3920860"/>
            <a:ext cx="3425195" cy="1304627"/>
          </a:xfrm>
          <a:prstGeom prst="rect">
            <a:avLst/>
          </a:prstGeom>
        </p:spPr>
      </p:pic>
    </p:spTree>
    <p:extLst>
      <p:ext uri="{BB962C8B-B14F-4D97-AF65-F5344CB8AC3E}">
        <p14:creationId xmlns:p14="http://schemas.microsoft.com/office/powerpoint/2010/main" val="1580326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354C825D-5F5D-434C-A6D6-C1178618AE59}"/>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11" name="Text Placeholder 10">
            <a:extLst>
              <a:ext uri="{FF2B5EF4-FFF2-40B4-BE49-F238E27FC236}">
                <a16:creationId xmlns:a16="http://schemas.microsoft.com/office/drawing/2014/main" id="{410FD076-A070-4324-8DB4-2E57334110C7}"/>
              </a:ext>
            </a:extLst>
          </p:cNvPr>
          <p:cNvSpPr>
            <a:spLocks noGrp="1"/>
          </p:cNvSpPr>
          <p:nvPr>
            <p:ph type="body" sz="quarter" idx="16"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8" name="Text Placeholder 7">
            <a:extLst>
              <a:ext uri="{FF2B5EF4-FFF2-40B4-BE49-F238E27FC236}">
                <a16:creationId xmlns:a16="http://schemas.microsoft.com/office/drawing/2014/main" id="{E5AC0397-2DA6-4540-8C1F-56B2F3337EE9}"/>
              </a:ext>
            </a:extLst>
          </p:cNvPr>
          <p:cNvSpPr>
            <a:spLocks noGrp="1"/>
          </p:cNvSpPr>
          <p:nvPr>
            <p:ph type="body" sz="quarter" idx="14"/>
          </p:nvPr>
        </p:nvSpPr>
        <p:spPr>
          <a:xfrm>
            <a:off x="719138" y="1358900"/>
            <a:ext cx="3860800" cy="2434167"/>
          </a:xfrm>
          <a:noFill/>
          <a:ln w="50800">
            <a:solidFill>
              <a:schemeClr val="bg1"/>
            </a:solidFill>
          </a:ln>
        </p:spPr>
        <p:txBody>
          <a:bodyPr anchor="ctr">
            <a:norm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dirty="0"/>
              <a:t>Click to edit Master text styles</a:t>
            </a:r>
          </a:p>
          <a:p>
            <a:pPr lvl="1"/>
            <a:endParaRPr lang="en-US" dirty="0"/>
          </a:p>
        </p:txBody>
      </p:sp>
      <p:sp>
        <p:nvSpPr>
          <p:cNvPr id="10" name="Text Placeholder 7">
            <a:extLst>
              <a:ext uri="{FF2B5EF4-FFF2-40B4-BE49-F238E27FC236}">
                <a16:creationId xmlns:a16="http://schemas.microsoft.com/office/drawing/2014/main" id="{CB44E7F6-F31E-4A39-A72C-52DF93197E75}"/>
              </a:ext>
            </a:extLst>
          </p:cNvPr>
          <p:cNvSpPr>
            <a:spLocks noGrp="1"/>
          </p:cNvSpPr>
          <p:nvPr>
            <p:ph type="body" sz="quarter" idx="15"/>
          </p:nvPr>
        </p:nvSpPr>
        <p:spPr>
          <a:xfrm>
            <a:off x="719138" y="3793068"/>
            <a:ext cx="3860800" cy="651932"/>
          </a:xfrm>
          <a:noFill/>
          <a:ln w="50800">
            <a:solidFill>
              <a:schemeClr val="bg1"/>
            </a:solidFill>
          </a:ln>
        </p:spPr>
        <p:txBody>
          <a:bodyPr tIns="0" bIns="0" anchor="ctr">
            <a:no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dirty="0"/>
              <a:t>Click to edit Master</a:t>
            </a:r>
          </a:p>
        </p:txBody>
      </p:sp>
      <p:sp>
        <p:nvSpPr>
          <p:cNvPr id="14" name="Slide Number Placeholder 5">
            <a:extLst>
              <a:ext uri="{FF2B5EF4-FFF2-40B4-BE49-F238E27FC236}">
                <a16:creationId xmlns:a16="http://schemas.microsoft.com/office/drawing/2014/main" id="{2A7DCC2E-35BA-4F5F-A36B-1B0E622326EF}"/>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070918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11">
            <a:extLst>
              <a:ext uri="{FF2B5EF4-FFF2-40B4-BE49-F238E27FC236}">
                <a16:creationId xmlns:a16="http://schemas.microsoft.com/office/drawing/2014/main" id="{E8702E8D-AEBF-49D4-9D69-00802EFEB718}"/>
              </a:ext>
            </a:extLst>
          </p:cNvPr>
          <p:cNvSpPr>
            <a:spLocks noGrp="1"/>
          </p:cNvSpPr>
          <p:nvPr>
            <p:ph type="body" sz="quarter" idx="12"/>
          </p:nvPr>
        </p:nvSpPr>
        <p:spPr>
          <a:xfrm>
            <a:off x="6350000" y="2141538"/>
            <a:ext cx="5537200" cy="3141662"/>
          </a:xfrm>
        </p:spPr>
        <p:txBody>
          <a:bodyPr>
            <a:normAutofit/>
          </a:bodyPr>
          <a:lstStyle>
            <a:lvl1pPr marL="0" indent="0">
              <a:buNone/>
              <a:defRPr sz="2200"/>
            </a:lvl1pPr>
            <a:lvl2pPr marL="228600" indent="-169863">
              <a:lnSpc>
                <a:spcPct val="100000"/>
              </a:lnSpc>
              <a:spcBef>
                <a:spcPts val="1200"/>
              </a:spcBef>
              <a:spcAft>
                <a:spcPts val="1200"/>
              </a:spcAft>
              <a:defRPr sz="1800"/>
            </a:lvl2pPr>
            <a:lvl3pPr>
              <a:defRPr sz="1800"/>
            </a:lvl3pPr>
            <a:lvl4pPr>
              <a:defRPr sz="1600"/>
            </a:lvl4pPr>
            <a:lvl5pPr>
              <a:defRPr sz="1600"/>
            </a:lvl5pPr>
          </a:lstStyle>
          <a:p>
            <a:pPr lvl="0"/>
            <a:r>
              <a:rPr lang="en-US" dirty="0"/>
              <a:t>Click to edit Master text styles</a:t>
            </a:r>
          </a:p>
          <a:p>
            <a:pPr lvl="1"/>
            <a:r>
              <a:rPr lang="en-US" dirty="0"/>
              <a:t>Second level</a:t>
            </a:r>
          </a:p>
        </p:txBody>
      </p:sp>
      <p:sp>
        <p:nvSpPr>
          <p:cNvPr id="21" name="Text Placeholder 11">
            <a:extLst>
              <a:ext uri="{FF2B5EF4-FFF2-40B4-BE49-F238E27FC236}">
                <a16:creationId xmlns:a16="http://schemas.microsoft.com/office/drawing/2014/main" id="{573E487D-389A-425E-93B1-6E466DB120CE}"/>
              </a:ext>
            </a:extLst>
          </p:cNvPr>
          <p:cNvSpPr>
            <a:spLocks noGrp="1"/>
          </p:cNvSpPr>
          <p:nvPr>
            <p:ph type="body" sz="quarter" idx="14" hasCustomPrompt="1"/>
          </p:nvPr>
        </p:nvSpPr>
        <p:spPr>
          <a:xfrm>
            <a:off x="558800"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2" name="Subtitle 2">
            <a:extLst>
              <a:ext uri="{FF2B5EF4-FFF2-40B4-BE49-F238E27FC236}">
                <a16:creationId xmlns:a16="http://schemas.microsoft.com/office/drawing/2014/main" id="{08ACE488-B9EE-4F80-9093-0D25C49D3C1D}"/>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Slide Number Placeholder 5">
            <a:extLst>
              <a:ext uri="{FF2B5EF4-FFF2-40B4-BE49-F238E27FC236}">
                <a16:creationId xmlns:a16="http://schemas.microsoft.com/office/drawing/2014/main" id="{A5D6F820-5DA9-442B-93E8-9740D3002517}"/>
              </a:ext>
            </a:extLst>
          </p:cNvPr>
          <p:cNvSpPr>
            <a:spLocks noGrp="1"/>
          </p:cNvSpPr>
          <p:nvPr>
            <p:ph type="sldNum" sz="quarter" idx="15"/>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
        <p:nvSpPr>
          <p:cNvPr id="6" name="TextBox 5" hidden="1">
            <a:extLst>
              <a:ext uri="{FF2B5EF4-FFF2-40B4-BE49-F238E27FC236}">
                <a16:creationId xmlns:a16="http://schemas.microsoft.com/office/drawing/2014/main" id="{39D2C925-BE4C-4057-86A9-05FBB940D62D}"/>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Tree>
    <p:extLst>
      <p:ext uri="{BB962C8B-B14F-4D97-AF65-F5344CB8AC3E}">
        <p14:creationId xmlns:p14="http://schemas.microsoft.com/office/powerpoint/2010/main" val="793441577"/>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23777-56C9-A9CD-3D6E-B4C5A3131ED4}"/>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539260B-E7BC-8595-2B41-6DA61A96D77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126737A-1D89-303F-2C08-5C4AB7433452}"/>
              </a:ext>
            </a:extLst>
          </p:cNvPr>
          <p:cNvSpPr>
            <a:spLocks noGrp="1"/>
          </p:cNvSpPr>
          <p:nvPr>
            <p:ph type="dt" sz="half" idx="10"/>
          </p:nvPr>
        </p:nvSpPr>
        <p:spPr/>
        <p:txBody>
          <a:bodyPr/>
          <a:lstStyle/>
          <a:p>
            <a:fld id="{161E2474-0B5B-439F-A696-F27186944748}" type="datetimeFigureOut">
              <a:rPr lang="en-AU" smtClean="0"/>
              <a:t>15-Apr-2026</a:t>
            </a:fld>
            <a:endParaRPr lang="en-AU"/>
          </a:p>
        </p:txBody>
      </p:sp>
      <p:sp>
        <p:nvSpPr>
          <p:cNvPr id="5" name="Footer Placeholder 4">
            <a:extLst>
              <a:ext uri="{FF2B5EF4-FFF2-40B4-BE49-F238E27FC236}">
                <a16:creationId xmlns:a16="http://schemas.microsoft.com/office/drawing/2014/main" id="{00BEB7D4-009E-3F61-D670-843466C42F7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BF378A2-F1A7-3961-C81C-DB56097DCC47}"/>
              </a:ext>
            </a:extLst>
          </p:cNvPr>
          <p:cNvSpPr>
            <a:spLocks noGrp="1"/>
          </p:cNvSpPr>
          <p:nvPr>
            <p:ph type="sldNum" sz="quarter" idx="12"/>
          </p:nvPr>
        </p:nvSpPr>
        <p:spPr/>
        <p:txBody>
          <a:bodyPr/>
          <a:lstStyle/>
          <a:p>
            <a:fld id="{9F47B8EC-2FEC-4BB6-91BD-C5B48EA70C6D}" type="slidenum">
              <a:rPr lang="en-AU" smtClean="0"/>
              <a:t>‹#›</a:t>
            </a:fld>
            <a:endParaRPr lang="en-AU"/>
          </a:p>
        </p:txBody>
      </p:sp>
    </p:spTree>
    <p:extLst>
      <p:ext uri="{BB962C8B-B14F-4D97-AF65-F5344CB8AC3E}">
        <p14:creationId xmlns:p14="http://schemas.microsoft.com/office/powerpoint/2010/main" val="4089393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CFE1B-E0A4-2C11-7E37-62E647D80E0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F718292A-EA51-D292-90B2-520187D58CE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D42911E-71C1-2330-C7A7-4CF5894EA0E7}"/>
              </a:ext>
            </a:extLst>
          </p:cNvPr>
          <p:cNvSpPr>
            <a:spLocks noGrp="1"/>
          </p:cNvSpPr>
          <p:nvPr>
            <p:ph type="dt" sz="half" idx="10"/>
          </p:nvPr>
        </p:nvSpPr>
        <p:spPr/>
        <p:txBody>
          <a:bodyPr/>
          <a:lstStyle/>
          <a:p>
            <a:fld id="{161E2474-0B5B-439F-A696-F27186944748}" type="datetimeFigureOut">
              <a:rPr lang="en-AU" smtClean="0"/>
              <a:t>15-Apr-2026</a:t>
            </a:fld>
            <a:endParaRPr lang="en-AU"/>
          </a:p>
        </p:txBody>
      </p:sp>
      <p:sp>
        <p:nvSpPr>
          <p:cNvPr id="5" name="Footer Placeholder 4">
            <a:extLst>
              <a:ext uri="{FF2B5EF4-FFF2-40B4-BE49-F238E27FC236}">
                <a16:creationId xmlns:a16="http://schemas.microsoft.com/office/drawing/2014/main" id="{BAACC4DE-2562-74DA-7456-76752B93F7F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5D15204-2F3D-0210-1F52-63BBFADCD9AA}"/>
              </a:ext>
            </a:extLst>
          </p:cNvPr>
          <p:cNvSpPr>
            <a:spLocks noGrp="1"/>
          </p:cNvSpPr>
          <p:nvPr>
            <p:ph type="sldNum" sz="quarter" idx="12"/>
          </p:nvPr>
        </p:nvSpPr>
        <p:spPr/>
        <p:txBody>
          <a:bodyPr/>
          <a:lstStyle/>
          <a:p>
            <a:fld id="{9F47B8EC-2FEC-4BB6-91BD-C5B48EA70C6D}" type="slidenum">
              <a:rPr lang="en-AU" smtClean="0"/>
              <a:t>‹#›</a:t>
            </a:fld>
            <a:endParaRPr lang="en-AU"/>
          </a:p>
        </p:txBody>
      </p:sp>
    </p:spTree>
    <p:extLst>
      <p:ext uri="{BB962C8B-B14F-4D97-AF65-F5344CB8AC3E}">
        <p14:creationId xmlns:p14="http://schemas.microsoft.com/office/powerpoint/2010/main" val="4050336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E46C7-6C38-6E1A-7FF8-CE98FDFF4CB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DF9EBE3-20CB-DE6A-94D4-C8EF5A87080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0C4D4459-3AED-3CA3-81C6-0726F9B929E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D833539C-1846-250C-FAC5-933DC9746B8D}"/>
              </a:ext>
            </a:extLst>
          </p:cNvPr>
          <p:cNvSpPr>
            <a:spLocks noGrp="1"/>
          </p:cNvSpPr>
          <p:nvPr>
            <p:ph type="dt" sz="half" idx="10"/>
          </p:nvPr>
        </p:nvSpPr>
        <p:spPr/>
        <p:txBody>
          <a:bodyPr/>
          <a:lstStyle/>
          <a:p>
            <a:fld id="{161E2474-0B5B-439F-A696-F27186944748}" type="datetimeFigureOut">
              <a:rPr lang="en-AU" smtClean="0"/>
              <a:t>15-Apr-2026</a:t>
            </a:fld>
            <a:endParaRPr lang="en-AU"/>
          </a:p>
        </p:txBody>
      </p:sp>
      <p:sp>
        <p:nvSpPr>
          <p:cNvPr id="6" name="Footer Placeholder 5">
            <a:extLst>
              <a:ext uri="{FF2B5EF4-FFF2-40B4-BE49-F238E27FC236}">
                <a16:creationId xmlns:a16="http://schemas.microsoft.com/office/drawing/2014/main" id="{0CB61201-F15A-5CB9-CB4D-0985116A745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B66E963-A7E3-A81C-77BA-6F4586CA796B}"/>
              </a:ext>
            </a:extLst>
          </p:cNvPr>
          <p:cNvSpPr>
            <a:spLocks noGrp="1"/>
          </p:cNvSpPr>
          <p:nvPr>
            <p:ph type="sldNum" sz="quarter" idx="12"/>
          </p:nvPr>
        </p:nvSpPr>
        <p:spPr/>
        <p:txBody>
          <a:bodyPr/>
          <a:lstStyle/>
          <a:p>
            <a:fld id="{9F47B8EC-2FEC-4BB6-91BD-C5B48EA70C6D}" type="slidenum">
              <a:rPr lang="en-AU" smtClean="0"/>
              <a:t>‹#›</a:t>
            </a:fld>
            <a:endParaRPr lang="en-AU"/>
          </a:p>
        </p:txBody>
      </p:sp>
    </p:spTree>
    <p:extLst>
      <p:ext uri="{BB962C8B-B14F-4D97-AF65-F5344CB8AC3E}">
        <p14:creationId xmlns:p14="http://schemas.microsoft.com/office/powerpoint/2010/main" val="1639371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9D0AA-6617-4FEB-9810-A7484E0FD06E}"/>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C3695F8-736D-B739-13EB-E7439678E3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AF9C448-E60B-82E6-87AD-56C3EC8BC4D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C7DF87FF-21D1-D75C-D7E3-1F0D0413CA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904971D-AC5E-420A-D6EF-34E8D6F45D0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73734EBC-E53E-D031-4381-6E4237243F4D}"/>
              </a:ext>
            </a:extLst>
          </p:cNvPr>
          <p:cNvSpPr>
            <a:spLocks noGrp="1"/>
          </p:cNvSpPr>
          <p:nvPr>
            <p:ph type="dt" sz="half" idx="10"/>
          </p:nvPr>
        </p:nvSpPr>
        <p:spPr/>
        <p:txBody>
          <a:bodyPr/>
          <a:lstStyle/>
          <a:p>
            <a:fld id="{161E2474-0B5B-439F-A696-F27186944748}" type="datetimeFigureOut">
              <a:rPr lang="en-AU" smtClean="0"/>
              <a:t>15-Apr-2026</a:t>
            </a:fld>
            <a:endParaRPr lang="en-AU"/>
          </a:p>
        </p:txBody>
      </p:sp>
      <p:sp>
        <p:nvSpPr>
          <p:cNvPr id="8" name="Footer Placeholder 7">
            <a:extLst>
              <a:ext uri="{FF2B5EF4-FFF2-40B4-BE49-F238E27FC236}">
                <a16:creationId xmlns:a16="http://schemas.microsoft.com/office/drawing/2014/main" id="{5FB0E2DF-165F-E5AB-1B24-A3F90D094A67}"/>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A5DDABD0-2731-CD92-D509-BFC1173244A2}"/>
              </a:ext>
            </a:extLst>
          </p:cNvPr>
          <p:cNvSpPr>
            <a:spLocks noGrp="1"/>
          </p:cNvSpPr>
          <p:nvPr>
            <p:ph type="sldNum" sz="quarter" idx="12"/>
          </p:nvPr>
        </p:nvSpPr>
        <p:spPr/>
        <p:txBody>
          <a:bodyPr/>
          <a:lstStyle/>
          <a:p>
            <a:fld id="{9F47B8EC-2FEC-4BB6-91BD-C5B48EA70C6D}" type="slidenum">
              <a:rPr lang="en-AU" smtClean="0"/>
              <a:t>‹#›</a:t>
            </a:fld>
            <a:endParaRPr lang="en-AU"/>
          </a:p>
        </p:txBody>
      </p:sp>
    </p:spTree>
    <p:extLst>
      <p:ext uri="{BB962C8B-B14F-4D97-AF65-F5344CB8AC3E}">
        <p14:creationId xmlns:p14="http://schemas.microsoft.com/office/powerpoint/2010/main" val="2911011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6339C-6F08-2C1C-DE70-5C917056A593}"/>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4B29BEF0-6D65-DDCA-CFF3-6C76D49D3408}"/>
              </a:ext>
            </a:extLst>
          </p:cNvPr>
          <p:cNvSpPr>
            <a:spLocks noGrp="1"/>
          </p:cNvSpPr>
          <p:nvPr>
            <p:ph type="dt" sz="half" idx="10"/>
          </p:nvPr>
        </p:nvSpPr>
        <p:spPr/>
        <p:txBody>
          <a:bodyPr/>
          <a:lstStyle/>
          <a:p>
            <a:fld id="{161E2474-0B5B-439F-A696-F27186944748}" type="datetimeFigureOut">
              <a:rPr lang="en-AU" smtClean="0"/>
              <a:t>15-Apr-2026</a:t>
            </a:fld>
            <a:endParaRPr lang="en-AU"/>
          </a:p>
        </p:txBody>
      </p:sp>
      <p:sp>
        <p:nvSpPr>
          <p:cNvPr id="4" name="Footer Placeholder 3">
            <a:extLst>
              <a:ext uri="{FF2B5EF4-FFF2-40B4-BE49-F238E27FC236}">
                <a16:creationId xmlns:a16="http://schemas.microsoft.com/office/drawing/2014/main" id="{57276A9C-4C1E-6CE4-DD8B-6B1668126658}"/>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19440AF4-7FA3-42E0-3A41-20D069578604}"/>
              </a:ext>
            </a:extLst>
          </p:cNvPr>
          <p:cNvSpPr>
            <a:spLocks noGrp="1"/>
          </p:cNvSpPr>
          <p:nvPr>
            <p:ph type="sldNum" sz="quarter" idx="12"/>
          </p:nvPr>
        </p:nvSpPr>
        <p:spPr/>
        <p:txBody>
          <a:bodyPr/>
          <a:lstStyle/>
          <a:p>
            <a:fld id="{9F47B8EC-2FEC-4BB6-91BD-C5B48EA70C6D}" type="slidenum">
              <a:rPr lang="en-AU" smtClean="0"/>
              <a:t>‹#›</a:t>
            </a:fld>
            <a:endParaRPr lang="en-AU"/>
          </a:p>
        </p:txBody>
      </p:sp>
    </p:spTree>
    <p:extLst>
      <p:ext uri="{BB962C8B-B14F-4D97-AF65-F5344CB8AC3E}">
        <p14:creationId xmlns:p14="http://schemas.microsoft.com/office/powerpoint/2010/main" val="502076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3B1E67-C83F-075F-B4F6-97C598FBE392}"/>
              </a:ext>
            </a:extLst>
          </p:cNvPr>
          <p:cNvSpPr>
            <a:spLocks noGrp="1"/>
          </p:cNvSpPr>
          <p:nvPr>
            <p:ph type="dt" sz="half" idx="10"/>
          </p:nvPr>
        </p:nvSpPr>
        <p:spPr/>
        <p:txBody>
          <a:bodyPr/>
          <a:lstStyle/>
          <a:p>
            <a:fld id="{161E2474-0B5B-439F-A696-F27186944748}" type="datetimeFigureOut">
              <a:rPr lang="en-AU" smtClean="0"/>
              <a:t>15-Apr-2026</a:t>
            </a:fld>
            <a:endParaRPr lang="en-AU"/>
          </a:p>
        </p:txBody>
      </p:sp>
      <p:sp>
        <p:nvSpPr>
          <p:cNvPr id="3" name="Footer Placeholder 2">
            <a:extLst>
              <a:ext uri="{FF2B5EF4-FFF2-40B4-BE49-F238E27FC236}">
                <a16:creationId xmlns:a16="http://schemas.microsoft.com/office/drawing/2014/main" id="{CE77D814-BD7F-8288-CD55-CE20E0FC8CB8}"/>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25924054-5A46-745D-3948-41A6DA488B27}"/>
              </a:ext>
            </a:extLst>
          </p:cNvPr>
          <p:cNvSpPr>
            <a:spLocks noGrp="1"/>
          </p:cNvSpPr>
          <p:nvPr>
            <p:ph type="sldNum" sz="quarter" idx="12"/>
          </p:nvPr>
        </p:nvSpPr>
        <p:spPr/>
        <p:txBody>
          <a:bodyPr/>
          <a:lstStyle/>
          <a:p>
            <a:fld id="{9F47B8EC-2FEC-4BB6-91BD-C5B48EA70C6D}" type="slidenum">
              <a:rPr lang="en-AU" smtClean="0"/>
              <a:t>‹#›</a:t>
            </a:fld>
            <a:endParaRPr lang="en-AU"/>
          </a:p>
        </p:txBody>
      </p:sp>
    </p:spTree>
    <p:extLst>
      <p:ext uri="{BB962C8B-B14F-4D97-AF65-F5344CB8AC3E}">
        <p14:creationId xmlns:p14="http://schemas.microsoft.com/office/powerpoint/2010/main" val="1651257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E40A42E-B3AA-6164-71D4-8837606DD571}"/>
              </a:ext>
            </a:extLst>
          </p:cNvPr>
          <p:cNvSpPr/>
          <p:nvPr userDrawn="1"/>
        </p:nvSpPr>
        <p:spPr>
          <a:xfrm>
            <a:off x="0" y="0"/>
            <a:ext cx="4772025" cy="6858000"/>
          </a:xfrm>
          <a:prstGeom prst="rect">
            <a:avLst/>
          </a:prstGeom>
          <a:solidFill>
            <a:srgbClr val="00A2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80B8E2FB-5FBC-BA74-B830-1B41696FC771}"/>
              </a:ext>
            </a:extLst>
          </p:cNvPr>
          <p:cNvSpPr>
            <a:spLocks noGrp="1"/>
          </p:cNvSpPr>
          <p:nvPr>
            <p:ph type="title"/>
          </p:nvPr>
        </p:nvSpPr>
        <p:spPr>
          <a:xfrm>
            <a:off x="839788" y="457200"/>
            <a:ext cx="3674155" cy="1600200"/>
          </a:xfrm>
        </p:spPr>
        <p:txBody>
          <a:bodyPr anchor="b"/>
          <a:lstStyle>
            <a:lvl1pPr>
              <a:defRPr sz="3200">
                <a:solidFill>
                  <a:schemeClr val="bg1"/>
                </a:solidFill>
              </a:defRPr>
            </a:lvl1pPr>
          </a:lstStyle>
          <a:p>
            <a:r>
              <a:rPr lang="en-US"/>
              <a:t>Click to edit Master title style</a:t>
            </a:r>
            <a:endParaRPr lang="en-AU" dirty="0"/>
          </a:p>
        </p:txBody>
      </p:sp>
      <p:sp>
        <p:nvSpPr>
          <p:cNvPr id="3" name="Content Placeholder 2">
            <a:extLst>
              <a:ext uri="{FF2B5EF4-FFF2-40B4-BE49-F238E27FC236}">
                <a16:creationId xmlns:a16="http://schemas.microsoft.com/office/drawing/2014/main" id="{A8363ED3-7C8E-19D3-103E-FCEA349B070C}"/>
              </a:ext>
            </a:extLst>
          </p:cNvPr>
          <p:cNvSpPr>
            <a:spLocks noGrp="1"/>
          </p:cNvSpPr>
          <p:nvPr>
            <p:ph idx="1"/>
          </p:nvPr>
        </p:nvSpPr>
        <p:spPr>
          <a:xfrm>
            <a:off x="5888038" y="987426"/>
            <a:ext cx="5467350" cy="465863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775ABE19-FB9B-6214-4933-18EA0A4CC932}"/>
              </a:ext>
            </a:extLst>
          </p:cNvPr>
          <p:cNvSpPr>
            <a:spLocks noGrp="1"/>
          </p:cNvSpPr>
          <p:nvPr>
            <p:ph type="body" sz="half" idx="2"/>
          </p:nvPr>
        </p:nvSpPr>
        <p:spPr>
          <a:xfrm>
            <a:off x="839788" y="2235200"/>
            <a:ext cx="3674155" cy="3633788"/>
          </a:xfrm>
        </p:spPr>
        <p:txBody>
          <a:bodyP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E27341A-C485-FB55-00C2-FBA2AE4A6782}"/>
              </a:ext>
            </a:extLst>
          </p:cNvPr>
          <p:cNvSpPr>
            <a:spLocks noGrp="1"/>
          </p:cNvSpPr>
          <p:nvPr>
            <p:ph type="dt" sz="half" idx="10"/>
          </p:nvPr>
        </p:nvSpPr>
        <p:spPr/>
        <p:txBody>
          <a:bodyPr/>
          <a:lstStyle/>
          <a:p>
            <a:fld id="{161E2474-0B5B-439F-A696-F27186944748}" type="datetimeFigureOut">
              <a:rPr lang="en-AU" smtClean="0"/>
              <a:t>15-Apr-2026</a:t>
            </a:fld>
            <a:endParaRPr lang="en-AU"/>
          </a:p>
        </p:txBody>
      </p:sp>
      <p:sp>
        <p:nvSpPr>
          <p:cNvPr id="6" name="Footer Placeholder 5">
            <a:extLst>
              <a:ext uri="{FF2B5EF4-FFF2-40B4-BE49-F238E27FC236}">
                <a16:creationId xmlns:a16="http://schemas.microsoft.com/office/drawing/2014/main" id="{AE7A69D2-024E-79B7-D8EC-518028539F04}"/>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212E91F-B32E-1084-62CC-E348C83174D9}"/>
              </a:ext>
            </a:extLst>
          </p:cNvPr>
          <p:cNvSpPr>
            <a:spLocks noGrp="1"/>
          </p:cNvSpPr>
          <p:nvPr>
            <p:ph type="sldNum" sz="quarter" idx="12"/>
          </p:nvPr>
        </p:nvSpPr>
        <p:spPr/>
        <p:txBody>
          <a:bodyPr/>
          <a:lstStyle/>
          <a:p>
            <a:fld id="{9F47B8EC-2FEC-4BB6-91BD-C5B48EA70C6D}" type="slidenum">
              <a:rPr lang="en-AU" smtClean="0"/>
              <a:t>‹#›</a:t>
            </a:fld>
            <a:endParaRPr lang="en-AU"/>
          </a:p>
        </p:txBody>
      </p:sp>
    </p:spTree>
    <p:extLst>
      <p:ext uri="{BB962C8B-B14F-4D97-AF65-F5344CB8AC3E}">
        <p14:creationId xmlns:p14="http://schemas.microsoft.com/office/powerpoint/2010/main" val="4114798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FA656E-26E0-C866-B309-7B1422F5175F}"/>
              </a:ext>
            </a:extLst>
          </p:cNvPr>
          <p:cNvSpPr/>
          <p:nvPr userDrawn="1"/>
        </p:nvSpPr>
        <p:spPr>
          <a:xfrm>
            <a:off x="0" y="0"/>
            <a:ext cx="4889500" cy="6858000"/>
          </a:xfrm>
          <a:prstGeom prst="rect">
            <a:avLst/>
          </a:prstGeom>
          <a:solidFill>
            <a:srgbClr val="00A2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043D9666-EBBA-3DD1-E3F3-84B73618D6B7}"/>
              </a:ext>
            </a:extLst>
          </p:cNvPr>
          <p:cNvSpPr>
            <a:spLocks noGrp="1"/>
          </p:cNvSpPr>
          <p:nvPr>
            <p:ph type="title"/>
          </p:nvPr>
        </p:nvSpPr>
        <p:spPr>
          <a:xfrm>
            <a:off x="839789" y="457200"/>
            <a:ext cx="3616098" cy="1600200"/>
          </a:xfrm>
        </p:spPr>
        <p:txBody>
          <a:bodyPr anchor="b"/>
          <a:lstStyle>
            <a:lvl1pPr>
              <a:defRPr sz="3200">
                <a:solidFill>
                  <a:schemeClr val="bg1"/>
                </a:solidFill>
              </a:defRPr>
            </a:lvl1pPr>
          </a:lstStyle>
          <a:p>
            <a:r>
              <a:rPr lang="en-US"/>
              <a:t>Click to edit Master title style</a:t>
            </a:r>
            <a:endParaRPr lang="en-AU" dirty="0"/>
          </a:p>
        </p:txBody>
      </p:sp>
      <p:sp>
        <p:nvSpPr>
          <p:cNvPr id="3" name="Picture Placeholder 2">
            <a:extLst>
              <a:ext uri="{FF2B5EF4-FFF2-40B4-BE49-F238E27FC236}">
                <a16:creationId xmlns:a16="http://schemas.microsoft.com/office/drawing/2014/main" id="{14FC8217-D5F1-4BA8-475A-F9BF144031E2}"/>
              </a:ext>
            </a:extLst>
          </p:cNvPr>
          <p:cNvSpPr>
            <a:spLocks noGrp="1"/>
          </p:cNvSpPr>
          <p:nvPr>
            <p:ph type="pic" idx="1"/>
          </p:nvPr>
        </p:nvSpPr>
        <p:spPr>
          <a:xfrm>
            <a:off x="5907314" y="987426"/>
            <a:ext cx="5448074" cy="46296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AU"/>
          </a:p>
        </p:txBody>
      </p:sp>
      <p:sp>
        <p:nvSpPr>
          <p:cNvPr id="4" name="Text Placeholder 3">
            <a:extLst>
              <a:ext uri="{FF2B5EF4-FFF2-40B4-BE49-F238E27FC236}">
                <a16:creationId xmlns:a16="http://schemas.microsoft.com/office/drawing/2014/main" id="{7069D574-7C80-B0FA-AD7F-3FBD703B052E}"/>
              </a:ext>
            </a:extLst>
          </p:cNvPr>
          <p:cNvSpPr>
            <a:spLocks noGrp="1"/>
          </p:cNvSpPr>
          <p:nvPr>
            <p:ph type="body" sz="half" idx="2"/>
          </p:nvPr>
        </p:nvSpPr>
        <p:spPr>
          <a:xfrm>
            <a:off x="839789" y="2235200"/>
            <a:ext cx="3616098" cy="36337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E913880-8CB0-37B2-740C-F26152DFD0F8}"/>
              </a:ext>
            </a:extLst>
          </p:cNvPr>
          <p:cNvSpPr>
            <a:spLocks noGrp="1"/>
          </p:cNvSpPr>
          <p:nvPr>
            <p:ph type="dt" sz="half" idx="10"/>
          </p:nvPr>
        </p:nvSpPr>
        <p:spPr/>
        <p:txBody>
          <a:bodyPr/>
          <a:lstStyle/>
          <a:p>
            <a:fld id="{161E2474-0B5B-439F-A696-F27186944748}" type="datetimeFigureOut">
              <a:rPr lang="en-AU" smtClean="0"/>
              <a:t>15-Apr-2026</a:t>
            </a:fld>
            <a:endParaRPr lang="en-AU"/>
          </a:p>
        </p:txBody>
      </p:sp>
      <p:sp>
        <p:nvSpPr>
          <p:cNvPr id="6" name="Footer Placeholder 5">
            <a:extLst>
              <a:ext uri="{FF2B5EF4-FFF2-40B4-BE49-F238E27FC236}">
                <a16:creationId xmlns:a16="http://schemas.microsoft.com/office/drawing/2014/main" id="{13DC9CC5-D213-7367-0AC5-5B02BD673A8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E0BBDA8-FF8F-0724-884C-EC7DDF6F0E11}"/>
              </a:ext>
            </a:extLst>
          </p:cNvPr>
          <p:cNvSpPr>
            <a:spLocks noGrp="1"/>
          </p:cNvSpPr>
          <p:nvPr>
            <p:ph type="sldNum" sz="quarter" idx="12"/>
          </p:nvPr>
        </p:nvSpPr>
        <p:spPr/>
        <p:txBody>
          <a:bodyPr/>
          <a:lstStyle/>
          <a:p>
            <a:fld id="{9F47B8EC-2FEC-4BB6-91BD-C5B48EA70C6D}" type="slidenum">
              <a:rPr lang="en-AU" smtClean="0"/>
              <a:t>‹#›</a:t>
            </a:fld>
            <a:endParaRPr lang="en-AU"/>
          </a:p>
        </p:txBody>
      </p:sp>
    </p:spTree>
    <p:extLst>
      <p:ext uri="{BB962C8B-B14F-4D97-AF65-F5344CB8AC3E}">
        <p14:creationId xmlns:p14="http://schemas.microsoft.com/office/powerpoint/2010/main" val="1091512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9462985-83CF-2325-E6C2-8A334BA022F3}"/>
              </a:ext>
            </a:extLst>
          </p:cNvPr>
          <p:cNvSpPr/>
          <p:nvPr userDrawn="1"/>
        </p:nvSpPr>
        <p:spPr>
          <a:xfrm>
            <a:off x="0" y="0"/>
            <a:ext cx="12192000" cy="2621280"/>
          </a:xfrm>
          <a:prstGeom prst="rect">
            <a:avLst/>
          </a:prstGeom>
          <a:gradFill>
            <a:gsLst>
              <a:gs pos="0">
                <a:srgbClr val="B9D9EB"/>
              </a:gs>
              <a:gs pos="95000">
                <a:srgbClr val="FFFFFF"/>
              </a:gs>
              <a:gs pos="100000">
                <a:srgbClr val="FFFFFF"/>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Placeholder 1">
            <a:extLst>
              <a:ext uri="{FF2B5EF4-FFF2-40B4-BE49-F238E27FC236}">
                <a16:creationId xmlns:a16="http://schemas.microsoft.com/office/drawing/2014/main" id="{7A47BE2E-B371-3169-7832-A73015A79D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dirty="0"/>
          </a:p>
        </p:txBody>
      </p:sp>
      <p:sp>
        <p:nvSpPr>
          <p:cNvPr id="3" name="Text Placeholder 2">
            <a:extLst>
              <a:ext uri="{FF2B5EF4-FFF2-40B4-BE49-F238E27FC236}">
                <a16:creationId xmlns:a16="http://schemas.microsoft.com/office/drawing/2014/main" id="{15FA71D2-4DF9-04C9-B736-11FF05F3C5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Date Placeholder 3">
            <a:extLst>
              <a:ext uri="{FF2B5EF4-FFF2-40B4-BE49-F238E27FC236}">
                <a16:creationId xmlns:a16="http://schemas.microsoft.com/office/drawing/2014/main" id="{79111970-E4B9-74B5-592E-EA6A53307F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61E2474-0B5B-439F-A696-F27186944748}" type="datetimeFigureOut">
              <a:rPr lang="en-AU" smtClean="0"/>
              <a:t>15-Apr-2026</a:t>
            </a:fld>
            <a:endParaRPr lang="en-AU"/>
          </a:p>
        </p:txBody>
      </p:sp>
      <p:sp>
        <p:nvSpPr>
          <p:cNvPr id="5" name="Footer Placeholder 4">
            <a:extLst>
              <a:ext uri="{FF2B5EF4-FFF2-40B4-BE49-F238E27FC236}">
                <a16:creationId xmlns:a16="http://schemas.microsoft.com/office/drawing/2014/main" id="{A60E3AC5-27F7-26DA-EFBE-10482651B5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526AD63D-D76A-D373-2772-202B032B38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F47B8EC-2FEC-4BB6-91BD-C5B48EA70C6D}" type="slidenum">
              <a:rPr lang="en-AU" smtClean="0"/>
              <a:t>‹#›</a:t>
            </a:fld>
            <a:endParaRPr lang="en-AU"/>
          </a:p>
        </p:txBody>
      </p:sp>
      <p:pic>
        <p:nvPicPr>
          <p:cNvPr id="8" name="Picture 7">
            <a:extLst>
              <a:ext uri="{FF2B5EF4-FFF2-40B4-BE49-F238E27FC236}">
                <a16:creationId xmlns:a16="http://schemas.microsoft.com/office/drawing/2014/main" id="{7F304C16-32D1-40EC-1C9C-230D6E357C3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9403550" y="6311900"/>
            <a:ext cx="1157299" cy="440805"/>
          </a:xfrm>
          <a:prstGeom prst="rect">
            <a:avLst/>
          </a:prstGeom>
        </p:spPr>
      </p:pic>
    </p:spTree>
    <p:extLst>
      <p:ext uri="{BB962C8B-B14F-4D97-AF65-F5344CB8AC3E}">
        <p14:creationId xmlns:p14="http://schemas.microsoft.com/office/powerpoint/2010/main" val="31614830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rgbClr val="17458F"/>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0.xml"/><Relationship Id="rId1" Type="http://schemas.openxmlformats.org/officeDocument/2006/relationships/tags" Target="../tags/tag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FA25E-C6BB-051D-8C9D-13B1157F4D0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9577EE4-5006-F8EB-2C30-F5E3D84A9B02}"/>
              </a:ext>
            </a:extLst>
          </p:cNvPr>
          <p:cNvSpPr>
            <a:spLocks noGrp="1"/>
          </p:cNvSpPr>
          <p:nvPr>
            <p:ph type="title"/>
          </p:nvPr>
        </p:nvSpPr>
        <p:spPr/>
        <p:txBody>
          <a:bodyPr/>
          <a:lstStyle/>
          <a:p>
            <a:endParaRPr lang="en-US" dirty="0"/>
          </a:p>
        </p:txBody>
      </p:sp>
      <p:sp>
        <p:nvSpPr>
          <p:cNvPr id="11" name="Rectangle 10">
            <a:extLst>
              <a:ext uri="{FF2B5EF4-FFF2-40B4-BE49-F238E27FC236}">
                <a16:creationId xmlns:a16="http://schemas.microsoft.com/office/drawing/2014/main" id="{8125B38D-1353-77F7-4348-8E9C1C17785B}"/>
              </a:ext>
            </a:extLst>
          </p:cNvPr>
          <p:cNvSpPr/>
          <p:nvPr/>
        </p:nvSpPr>
        <p:spPr>
          <a:xfrm>
            <a:off x="0" y="0"/>
            <a:ext cx="12192000" cy="6858000"/>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2D07E0B-6676-44B1-5FDA-4A8755A2E670}"/>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l="1" t="3558" r="-21568" b="16624"/>
          <a:stretch>
            <a:fillRect/>
          </a:stretch>
        </p:blipFill>
        <p:spPr>
          <a:xfrm>
            <a:off x="0" y="-184413"/>
            <a:ext cx="15759113" cy="7226826"/>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pic>
      <p:sp>
        <p:nvSpPr>
          <p:cNvPr id="6" name="Text Placeholder 2">
            <a:extLst>
              <a:ext uri="{FF2B5EF4-FFF2-40B4-BE49-F238E27FC236}">
                <a16:creationId xmlns:a16="http://schemas.microsoft.com/office/drawing/2014/main" id="{A80AB2C2-038D-AE87-6186-8E6B33BFF647}"/>
              </a:ext>
            </a:extLst>
          </p:cNvPr>
          <p:cNvSpPr txBox="1">
            <a:spLocks/>
          </p:cNvSpPr>
          <p:nvPr/>
        </p:nvSpPr>
        <p:spPr>
          <a:xfrm>
            <a:off x="1128227" y="2794000"/>
            <a:ext cx="11656364" cy="6350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sz="6300" b="1" dirty="0">
                <a:solidFill>
                  <a:schemeClr val="bg1"/>
                </a:solidFill>
                <a:latin typeface="Arial Narrow" panose="020B0606020202030204" pitchFamily="34" charset="0"/>
              </a:rPr>
              <a:t>B</a:t>
            </a:r>
            <a:r>
              <a:rPr lang="en-US" sz="6300" b="1" dirty="0">
                <a:solidFill>
                  <a:schemeClr val="bg1"/>
                </a:solidFill>
                <a:latin typeface="Arial Narrow" panose="020B0606020202030204" pitchFamily="34" charset="0"/>
              </a:rPr>
              <a:t>UILDING BIGGER, </a:t>
            </a:r>
          </a:p>
          <a:p>
            <a:pPr marL="0" indent="0">
              <a:buNone/>
            </a:pPr>
            <a:r>
              <a:rPr lang="en-US" sz="6300" b="1" dirty="0">
                <a:solidFill>
                  <a:schemeClr val="bg1"/>
                </a:solidFill>
                <a:latin typeface="Arial Narrow" panose="020B0606020202030204" pitchFamily="34" charset="0"/>
              </a:rPr>
              <a:t>BETTER, BOLDER CLUBS</a:t>
            </a:r>
          </a:p>
        </p:txBody>
      </p:sp>
      <p:sp>
        <p:nvSpPr>
          <p:cNvPr id="9" name="Parallelogram 8">
            <a:extLst>
              <a:ext uri="{FF2B5EF4-FFF2-40B4-BE49-F238E27FC236}">
                <a16:creationId xmlns:a16="http://schemas.microsoft.com/office/drawing/2014/main" id="{BAA91FF7-394B-4D23-9624-5E32922AE9E8}"/>
              </a:ext>
            </a:extLst>
          </p:cNvPr>
          <p:cNvSpPr/>
          <p:nvPr/>
        </p:nvSpPr>
        <p:spPr>
          <a:xfrm>
            <a:off x="1020730" y="4781193"/>
            <a:ext cx="8015773" cy="607125"/>
          </a:xfrm>
          <a:prstGeom prst="parallelogram">
            <a:avLst/>
          </a:prstGeom>
          <a:solidFill>
            <a:srgbClr val="B9D9EB">
              <a:alpha val="8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itle 3">
            <a:extLst>
              <a:ext uri="{FF2B5EF4-FFF2-40B4-BE49-F238E27FC236}">
                <a16:creationId xmlns:a16="http://schemas.microsoft.com/office/drawing/2014/main" id="{34F9303C-0183-3E87-2733-8302A8F9621F}"/>
              </a:ext>
            </a:extLst>
          </p:cNvPr>
          <p:cNvSpPr txBox="1">
            <a:spLocks/>
          </p:cNvSpPr>
          <p:nvPr/>
        </p:nvSpPr>
        <p:spPr>
          <a:xfrm>
            <a:off x="1541840" y="4796012"/>
            <a:ext cx="9733038" cy="46566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333333"/>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200" i="1" dirty="0">
                <a:solidFill>
                  <a:schemeClr val="tx1">
                    <a:lumMod val="85000"/>
                    <a:lumOff val="15000"/>
                  </a:schemeClr>
                </a:solidFill>
                <a:latin typeface="Arial Narrow" panose="020B0606020202030204" pitchFamily="34" charset="0"/>
              </a:rPr>
              <a:t>Changing how we think about membership</a:t>
            </a:r>
          </a:p>
        </p:txBody>
      </p:sp>
      <p:sp>
        <p:nvSpPr>
          <p:cNvPr id="12" name="Subtitle 3">
            <a:extLst>
              <a:ext uri="{FF2B5EF4-FFF2-40B4-BE49-F238E27FC236}">
                <a16:creationId xmlns:a16="http://schemas.microsoft.com/office/drawing/2014/main" id="{A9E809F0-2764-12D8-DAAB-7BB32EB56D17}"/>
              </a:ext>
            </a:extLst>
          </p:cNvPr>
          <p:cNvSpPr txBox="1">
            <a:spLocks/>
          </p:cNvSpPr>
          <p:nvPr/>
        </p:nvSpPr>
        <p:spPr>
          <a:xfrm>
            <a:off x="1229481" y="6053838"/>
            <a:ext cx="9733038" cy="4656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chemeClr val="bg1"/>
                </a:solidFill>
                <a:latin typeface="Arial Narrow" panose="020B0606020202030204" pitchFamily="34" charset="0"/>
              </a:rPr>
              <a:t>Barbara Mifsud – Membership Growth Officer, Rotary International Sydney Office</a:t>
            </a:r>
          </a:p>
        </p:txBody>
      </p:sp>
      <p:pic>
        <p:nvPicPr>
          <p:cNvPr id="17" name="Picture 16">
            <a:extLst>
              <a:ext uri="{FF2B5EF4-FFF2-40B4-BE49-F238E27FC236}">
                <a16:creationId xmlns:a16="http://schemas.microsoft.com/office/drawing/2014/main" id="{AB19333A-2B9B-C3CE-4BEC-0B74323040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13454" y="697061"/>
            <a:ext cx="1636687" cy="615372"/>
          </a:xfrm>
          <a:prstGeom prst="rect">
            <a:avLst/>
          </a:prstGeom>
        </p:spPr>
      </p:pic>
    </p:spTree>
    <p:extLst>
      <p:ext uri="{BB962C8B-B14F-4D97-AF65-F5344CB8AC3E}">
        <p14:creationId xmlns:p14="http://schemas.microsoft.com/office/powerpoint/2010/main" val="23351962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6E454-7E0C-9B35-5218-A7B49F2F577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16781CF-E331-2C75-51C8-4C2244866695}"/>
              </a:ext>
            </a:extLst>
          </p:cNvPr>
          <p:cNvSpPr>
            <a:spLocks noGrp="1"/>
          </p:cNvSpPr>
          <p:nvPr>
            <p:ph type="title"/>
          </p:nvPr>
        </p:nvSpPr>
        <p:spPr>
          <a:xfrm>
            <a:off x="4957422" y="2536826"/>
            <a:ext cx="6806733" cy="1325563"/>
          </a:xfrm>
        </p:spPr>
        <p:txBody>
          <a:bodyPr>
            <a:noAutofit/>
          </a:bodyPr>
          <a:lstStyle/>
          <a:p>
            <a:r>
              <a:rPr lang="en-AU" sz="3500" dirty="0"/>
              <a:t>Rose is a prospective member who has been volunteering on your club’s health education programs.</a:t>
            </a:r>
            <a:br>
              <a:rPr lang="en-AU" sz="3500" dirty="0"/>
            </a:br>
            <a:br>
              <a:rPr lang="en-AU" sz="3500" dirty="0"/>
            </a:br>
            <a:r>
              <a:rPr lang="en-AU" sz="3500" dirty="0"/>
              <a:t>She is a busy professional who travels for work and has a small child. Your club meets weekly, face to face, for dinner with a speaker.</a:t>
            </a:r>
            <a:br>
              <a:rPr lang="en-AU" sz="3500" dirty="0"/>
            </a:br>
            <a:br>
              <a:rPr lang="en-AU" sz="3500" dirty="0"/>
            </a:br>
            <a:r>
              <a:rPr lang="en-AU" sz="3500" dirty="0"/>
              <a:t>Rose wants to join but is reluctant.</a:t>
            </a:r>
            <a:endParaRPr lang="en-US" sz="3500" dirty="0"/>
          </a:p>
        </p:txBody>
      </p:sp>
      <p:pic>
        <p:nvPicPr>
          <p:cNvPr id="4" name="Picture 3">
            <a:extLst>
              <a:ext uri="{FF2B5EF4-FFF2-40B4-BE49-F238E27FC236}">
                <a16:creationId xmlns:a16="http://schemas.microsoft.com/office/drawing/2014/main" id="{FB1506C9-3F0B-D4B2-9060-E219EB06AC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070" y="2322512"/>
            <a:ext cx="3242143" cy="1963737"/>
          </a:xfrm>
          <a:prstGeom prst="rect">
            <a:avLst/>
          </a:prstGeom>
        </p:spPr>
      </p:pic>
    </p:spTree>
    <p:extLst>
      <p:ext uri="{BB962C8B-B14F-4D97-AF65-F5344CB8AC3E}">
        <p14:creationId xmlns:p14="http://schemas.microsoft.com/office/powerpoint/2010/main" val="2072421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F2C65-6B88-059E-6DA6-D2A36CDF20E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45C84C9-4038-5E7B-C211-E8CC7D9DE0F4}"/>
              </a:ext>
            </a:extLst>
          </p:cNvPr>
          <p:cNvSpPr>
            <a:spLocks noGrp="1"/>
          </p:cNvSpPr>
          <p:nvPr>
            <p:ph type="title"/>
          </p:nvPr>
        </p:nvSpPr>
        <p:spPr>
          <a:xfrm>
            <a:off x="4938712" y="2874962"/>
            <a:ext cx="6806733" cy="1325563"/>
          </a:xfrm>
        </p:spPr>
        <p:txBody>
          <a:bodyPr>
            <a:noAutofit/>
          </a:bodyPr>
          <a:lstStyle/>
          <a:p>
            <a:r>
              <a:rPr lang="en-AU" sz="3500" dirty="0"/>
              <a:t>The average age of your club members is 65+ and membership is steadily declining. You’re located in a small farming community where many younger residents leave for cities. </a:t>
            </a:r>
            <a:br>
              <a:rPr lang="en-AU" sz="3500" dirty="0"/>
            </a:br>
            <a:br>
              <a:rPr lang="en-AU" sz="3500" dirty="0"/>
            </a:br>
            <a:r>
              <a:rPr lang="en-AU" sz="3500" dirty="0"/>
              <a:t>Prospective members find it difficult to attend meetings or pay club dues. They are interested in gaining skills and giving back. Long serving members appear despondent.</a:t>
            </a:r>
            <a:br>
              <a:rPr lang="en-AU" sz="3500" dirty="0"/>
            </a:br>
            <a:br>
              <a:rPr lang="en-AU" sz="3500" dirty="0"/>
            </a:br>
            <a:endParaRPr lang="en-US" sz="3500" dirty="0"/>
          </a:p>
        </p:txBody>
      </p:sp>
      <p:pic>
        <p:nvPicPr>
          <p:cNvPr id="4" name="Picture 3">
            <a:extLst>
              <a:ext uri="{FF2B5EF4-FFF2-40B4-BE49-F238E27FC236}">
                <a16:creationId xmlns:a16="http://schemas.microsoft.com/office/drawing/2014/main" id="{C9BF91FD-9367-4F50-BA4F-68AD0FBC7E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680" y="2668588"/>
            <a:ext cx="3748509" cy="1520824"/>
          </a:xfrm>
          <a:prstGeom prst="rect">
            <a:avLst/>
          </a:prstGeom>
        </p:spPr>
      </p:pic>
    </p:spTree>
    <p:extLst>
      <p:ext uri="{BB962C8B-B14F-4D97-AF65-F5344CB8AC3E}">
        <p14:creationId xmlns:p14="http://schemas.microsoft.com/office/powerpoint/2010/main" val="4107476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41994-75A5-4BA7-1E83-FD434C18209D}"/>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8CA87A91-30C7-040F-1026-EAEEBECBB0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935228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683C5-73CB-FB20-9AAC-2A31C97316E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927CBA9-8B65-5E91-1D98-7EBF440AA3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900" y="-172278"/>
            <a:ext cx="11191461" cy="7460974"/>
          </a:xfrm>
          <a:prstGeom prst="rect">
            <a:avLst/>
          </a:prstGeom>
        </p:spPr>
      </p:pic>
    </p:spTree>
    <p:extLst>
      <p:ext uri="{BB962C8B-B14F-4D97-AF65-F5344CB8AC3E}">
        <p14:creationId xmlns:p14="http://schemas.microsoft.com/office/powerpoint/2010/main" val="2669478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4C3D7-743E-484F-AEBD-B6D387551926}"/>
              </a:ext>
            </a:extLst>
          </p:cNvPr>
          <p:cNvSpPr>
            <a:spLocks noGrp="1"/>
          </p:cNvSpPr>
          <p:nvPr>
            <p:ph type="title"/>
          </p:nvPr>
        </p:nvSpPr>
        <p:spPr>
          <a:xfrm>
            <a:off x="679174" y="232603"/>
            <a:ext cx="10515600" cy="1325563"/>
          </a:xfrm>
        </p:spPr>
        <p:txBody>
          <a:bodyPr/>
          <a:lstStyle/>
          <a:p>
            <a:r>
              <a:rPr lang="en-AU" dirty="0"/>
              <a:t>Resources</a:t>
            </a:r>
          </a:p>
        </p:txBody>
      </p:sp>
      <p:sp>
        <p:nvSpPr>
          <p:cNvPr id="3" name="Content Placeholder 2">
            <a:extLst>
              <a:ext uri="{FF2B5EF4-FFF2-40B4-BE49-F238E27FC236}">
                <a16:creationId xmlns:a16="http://schemas.microsoft.com/office/drawing/2014/main" id="{4DBE2224-B861-4271-89D2-2CF3283A24C7}"/>
              </a:ext>
            </a:extLst>
          </p:cNvPr>
          <p:cNvSpPr>
            <a:spLocks noGrp="1"/>
          </p:cNvSpPr>
          <p:nvPr>
            <p:ph idx="1"/>
          </p:nvPr>
        </p:nvSpPr>
        <p:spPr>
          <a:xfrm>
            <a:off x="3872948" y="748748"/>
            <a:ext cx="8185702" cy="5876649"/>
          </a:xfrm>
        </p:spPr>
        <p:txBody>
          <a:bodyPr>
            <a:normAutofit/>
          </a:bodyPr>
          <a:lstStyle/>
          <a:p>
            <a:r>
              <a:rPr lang="en-AU" dirty="0"/>
              <a:t>My Rotary</a:t>
            </a:r>
          </a:p>
          <a:p>
            <a:r>
              <a:rPr lang="en-AU" dirty="0"/>
              <a:t>rotary.org/membership</a:t>
            </a:r>
          </a:p>
          <a:p>
            <a:r>
              <a:rPr lang="en-AU" dirty="0"/>
              <a:t>rotary.org/flexibility</a:t>
            </a:r>
          </a:p>
          <a:p>
            <a:r>
              <a:rPr lang="en-AU" dirty="0"/>
              <a:t>Learning Centre</a:t>
            </a:r>
          </a:p>
          <a:p>
            <a:r>
              <a:rPr lang="en-AU" dirty="0"/>
              <a:t>Brand Centre</a:t>
            </a:r>
          </a:p>
          <a:p>
            <a:endParaRPr lang="en-AU" dirty="0"/>
          </a:p>
          <a:p>
            <a:r>
              <a:rPr lang="en-AU" dirty="0"/>
              <a:t>Assistant governor</a:t>
            </a:r>
          </a:p>
          <a:p>
            <a:r>
              <a:rPr lang="en-AU" dirty="0"/>
              <a:t>District membership chair and team, public image team</a:t>
            </a:r>
          </a:p>
          <a:p>
            <a:r>
              <a:rPr lang="en-AU" dirty="0"/>
              <a:t>District governor and team</a:t>
            </a:r>
          </a:p>
          <a:p>
            <a:r>
              <a:rPr lang="en-AU" dirty="0"/>
              <a:t>Rotary International staff</a:t>
            </a:r>
          </a:p>
          <a:p>
            <a:endParaRPr lang="en-AU" dirty="0"/>
          </a:p>
        </p:txBody>
      </p:sp>
    </p:spTree>
    <p:extLst>
      <p:ext uri="{BB962C8B-B14F-4D97-AF65-F5344CB8AC3E}">
        <p14:creationId xmlns:p14="http://schemas.microsoft.com/office/powerpoint/2010/main" val="883406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A6C75375-C8EB-4734-93C9-E33AFCA93406}"/>
              </a:ext>
            </a:extLst>
          </p:cNvPr>
          <p:cNvSpPr>
            <a:spLocks noGrp="1"/>
          </p:cNvSpPr>
          <p:nvPr>
            <p:ph type="body" sz="quarter" idx="4294967295"/>
          </p:nvPr>
        </p:nvSpPr>
        <p:spPr>
          <a:xfrm>
            <a:off x="6524625" y="1173163"/>
            <a:ext cx="5667375" cy="1625600"/>
          </a:xfrm>
        </p:spPr>
        <p:txBody>
          <a:bodyPr>
            <a:noAutofit/>
          </a:bodyPr>
          <a:lstStyle/>
          <a:p>
            <a:pPr marL="457200" indent="-457200">
              <a:buFont typeface="Arial" panose="020B0604020202020204" pitchFamily="34" charset="0"/>
              <a:buChar char="•"/>
            </a:pPr>
            <a:endParaRPr lang="en-US" sz="1400" dirty="0">
              <a:solidFill>
                <a:schemeClr val="bg1"/>
              </a:solidFill>
            </a:endParaRPr>
          </a:p>
          <a:p>
            <a:pPr marL="285750" indent="-285750">
              <a:buFont typeface="Arial" panose="020B0604020202020204" pitchFamily="34" charset="0"/>
              <a:buChar char="•"/>
            </a:pPr>
            <a:endParaRPr lang="en-US" sz="1400" dirty="0"/>
          </a:p>
          <a:p>
            <a:pPr marL="457200" indent="-457200">
              <a:buFont typeface="Arial" panose="020B0604020202020204" pitchFamily="34" charset="0"/>
              <a:buChar char="•"/>
            </a:pPr>
            <a:endParaRPr lang="en-US" sz="1400" dirty="0"/>
          </a:p>
        </p:txBody>
      </p:sp>
      <p:sp>
        <p:nvSpPr>
          <p:cNvPr id="19" name="TextBox 18">
            <a:extLst>
              <a:ext uri="{FF2B5EF4-FFF2-40B4-BE49-F238E27FC236}">
                <a16:creationId xmlns:a16="http://schemas.microsoft.com/office/drawing/2014/main" id="{4C9B4A04-B5D4-40C2-844F-801998F81DA3}"/>
              </a:ext>
            </a:extLst>
          </p:cNvPr>
          <p:cNvSpPr txBox="1"/>
          <p:nvPr/>
        </p:nvSpPr>
        <p:spPr>
          <a:xfrm>
            <a:off x="6524625" y="478800"/>
            <a:ext cx="6579908" cy="646330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17458F"/>
                </a:solidFill>
                <a:effectLst/>
                <a:uLnTx/>
                <a:uFillTx/>
                <a:latin typeface="Arial Narrow" panose="020B0606020202030204" pitchFamily="34" charset="0"/>
                <a:ea typeface="+mn-ea"/>
                <a:cs typeface="+mn-cs"/>
              </a:rPr>
              <a:t>Barbara</a:t>
            </a:r>
            <a:r>
              <a:rPr kumimoji="0" lang="en-US" sz="4400" b="1" i="0" u="none" strike="noStrike" kern="1200" cap="none" spc="0" normalizeH="0" baseline="0" noProof="0" dirty="0">
                <a:ln>
                  <a:noFill/>
                </a:ln>
                <a:solidFill>
                  <a:srgbClr val="17458F"/>
                </a:solidFill>
                <a:effectLst/>
                <a:uLnTx/>
                <a:uFillTx/>
                <a:latin typeface="Arial Narrow" panose="020B0606020202030204" pitchFamily="34" charset="0"/>
                <a:ea typeface="+mn-ea"/>
                <a:cs typeface="+mn-cs"/>
              </a:rPr>
              <a:t> </a:t>
            </a:r>
            <a:r>
              <a:rPr kumimoji="0" lang="en-US" sz="5400" b="1" i="0" u="none" strike="noStrike" kern="1200" cap="none" spc="0" normalizeH="0" baseline="0" noProof="0" dirty="0">
                <a:ln>
                  <a:noFill/>
                </a:ln>
                <a:solidFill>
                  <a:srgbClr val="17458F"/>
                </a:solidFill>
                <a:effectLst/>
                <a:uLnTx/>
                <a:uFillTx/>
                <a:latin typeface="Arial Narrow" panose="020B0606020202030204" pitchFamily="34" charset="0"/>
                <a:ea typeface="+mn-ea"/>
                <a:cs typeface="+mn-cs"/>
              </a:rPr>
              <a:t>Mifsud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17458F"/>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17458F"/>
                </a:solidFill>
                <a:effectLst/>
                <a:uLnTx/>
                <a:uFillTx/>
                <a:latin typeface="Arial Narrow" panose="020B0606020202030204" pitchFamily="34" charset="0"/>
                <a:ea typeface="+mn-ea"/>
                <a:cs typeface="+mn-cs"/>
              </a:rPr>
              <a:t>Membership Growth Officer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rgbClr val="17458F"/>
                </a:solidFill>
                <a:latin typeface="Arial Narrow" panose="020B0606020202030204" pitchFamily="34" charset="0"/>
              </a:rPr>
              <a:t>Australia, New Zealand &amp; Pacific Islands</a:t>
            </a:r>
            <a:endParaRPr kumimoji="0" lang="en-US" sz="2800" b="0" i="0" u="none" strike="noStrike" kern="1200" cap="none" spc="0" normalizeH="0" baseline="0" noProof="0" dirty="0">
              <a:ln>
                <a:noFill/>
              </a:ln>
              <a:solidFill>
                <a:srgbClr val="17458F"/>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17458F"/>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17458F"/>
                </a:solidFill>
                <a:effectLst/>
                <a:uLnTx/>
                <a:uFillTx/>
                <a:latin typeface="Arial Narrow" panose="020B0606020202030204" pitchFamily="34" charset="0"/>
                <a:ea typeface="+mn-ea"/>
                <a:cs typeface="+mn-cs"/>
              </a:rPr>
              <a:t>RI South Pacific &amp; Philippines Office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17458F"/>
                </a:solidFill>
                <a:effectLst/>
                <a:uLnTx/>
                <a:uFillTx/>
                <a:latin typeface="Arial Narrow" panose="020B0606020202030204" pitchFamily="34" charset="0"/>
                <a:ea typeface="+mn-ea"/>
                <a:cs typeface="+mn-cs"/>
              </a:rPr>
              <a:t>Norwest (Sydney)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17458F"/>
              </a:solidFill>
              <a:effectLst/>
              <a:uLnTx/>
              <a:uFillTx/>
              <a:latin typeface="Arial Narrow" panose="020B0606020202030204" pitchFamily="34" charset="0"/>
            </a:endParaRPr>
          </a:p>
          <a:p>
            <a:pPr lvl="0" eaLnBrk="0" fontAlgn="base" hangingPunct="0">
              <a:spcBef>
                <a:spcPct val="0"/>
              </a:spcBef>
              <a:spcAft>
                <a:spcPct val="0"/>
              </a:spcAft>
              <a:defRPr/>
            </a:pPr>
            <a:r>
              <a:rPr lang="en-US" sz="2800" dirty="0">
                <a:solidFill>
                  <a:srgbClr val="17458F"/>
                </a:solidFill>
                <a:latin typeface="Arial Narrow" panose="020B0606020202030204" pitchFamily="34" charset="0"/>
              </a:rPr>
              <a:t>+61 2 8894 9850</a:t>
            </a:r>
          </a:p>
          <a:p>
            <a:pPr lvl="0" eaLnBrk="0" fontAlgn="base" hangingPunct="0">
              <a:spcBef>
                <a:spcPct val="0"/>
              </a:spcBef>
              <a:spcAft>
                <a:spcPct val="0"/>
              </a:spcAft>
              <a:defRPr/>
            </a:pPr>
            <a:r>
              <a:rPr lang="en-US" sz="2800" dirty="0">
                <a:solidFill>
                  <a:srgbClr val="17458F"/>
                </a:solidFill>
                <a:latin typeface="Arial Narrow" panose="020B0606020202030204" pitchFamily="34" charset="0"/>
              </a:rPr>
              <a:t>barbara.mifsud@rotary.org</a:t>
            </a:r>
          </a:p>
          <a:p>
            <a:pPr marR="0" lvl="0" algn="l" defTabSz="914400" rtl="0" eaLnBrk="1" fontAlgn="auto" latinLnBrk="0" hangingPunct="1">
              <a:lnSpc>
                <a:spcPct val="100000"/>
              </a:lnSpc>
              <a:spcBef>
                <a:spcPts val="0"/>
              </a:spcBef>
              <a:spcAft>
                <a:spcPts val="0"/>
              </a:spcAft>
              <a:buClrTx/>
              <a:buSzTx/>
              <a:tabLst/>
              <a:defRPr/>
            </a:pPr>
            <a:endParaRPr lang="en-US" sz="2800" dirty="0">
              <a:solidFill>
                <a:srgbClr val="17458F"/>
              </a:solidFill>
              <a:latin typeface="Arial Narrow" panose="020B06060202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
        <p:nvSpPr>
          <p:cNvPr id="11" name="Text Placeholder 25">
            <a:extLst>
              <a:ext uri="{FF2B5EF4-FFF2-40B4-BE49-F238E27FC236}">
                <a16:creationId xmlns:a16="http://schemas.microsoft.com/office/drawing/2014/main" id="{22AE6AC2-4900-4498-9B78-2A6A3917885C}"/>
              </a:ext>
            </a:extLst>
          </p:cNvPr>
          <p:cNvSpPr txBox="1">
            <a:spLocks/>
          </p:cNvSpPr>
          <p:nvPr/>
        </p:nvSpPr>
        <p:spPr>
          <a:xfrm>
            <a:off x="9561038" y="5754483"/>
            <a:ext cx="5904689" cy="162673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228600" indent="-169863" algn="l" defTabSz="914400" rtl="0" eaLnBrk="1" latinLnBrk="0" hangingPunct="1">
              <a:lnSpc>
                <a:spcPct val="100000"/>
              </a:lnSpc>
              <a:spcBef>
                <a:spcPts val="1200"/>
              </a:spcBef>
              <a:spcAft>
                <a:spcPts val="1200"/>
              </a:spcAft>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8" name="Text Placeholder 25">
            <a:extLst>
              <a:ext uri="{FF2B5EF4-FFF2-40B4-BE49-F238E27FC236}">
                <a16:creationId xmlns:a16="http://schemas.microsoft.com/office/drawing/2014/main" id="{EDD6AD3E-6024-49C2-A00C-0C6E4B77A1E0}"/>
              </a:ext>
            </a:extLst>
          </p:cNvPr>
          <p:cNvSpPr txBox="1">
            <a:spLocks/>
          </p:cNvSpPr>
          <p:nvPr/>
        </p:nvSpPr>
        <p:spPr>
          <a:xfrm>
            <a:off x="6414192" y="993870"/>
            <a:ext cx="5366612" cy="543316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228600" indent="-169863" algn="l" defTabSz="914400" rtl="0" eaLnBrk="1" latinLnBrk="0" hangingPunct="1">
              <a:lnSpc>
                <a:spcPct val="100000"/>
              </a:lnSpc>
              <a:spcBef>
                <a:spcPts val="1200"/>
              </a:spcBef>
              <a:spcAft>
                <a:spcPts val="1200"/>
              </a:spcAft>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10" name="Picture 9" descr="A picture containing person, posing&#10;&#10;Description automatically generated">
            <a:extLst>
              <a:ext uri="{FF2B5EF4-FFF2-40B4-BE49-F238E27FC236}">
                <a16:creationId xmlns:a16="http://schemas.microsoft.com/office/drawing/2014/main" id="{9FE6CF48-767F-4F6C-8D4F-E6FB30257CC8}"/>
              </a:ext>
            </a:extLst>
          </p:cNvPr>
          <p:cNvPicPr>
            <a:picLocks noChangeAspect="1"/>
          </p:cNvPicPr>
          <p:nvPr/>
        </p:nvPicPr>
        <p:blipFill rotWithShape="1">
          <a:blip r:embed="rId3">
            <a:extLst>
              <a:ext uri="{28A0092B-C50C-407E-A947-70E740481C1C}">
                <a14:useLocalDpi xmlns:a14="http://schemas.microsoft.com/office/drawing/2010/main" val="0"/>
              </a:ext>
            </a:extLst>
          </a:blip>
          <a:srcRect t="5199" b="11994"/>
          <a:stretch/>
        </p:blipFill>
        <p:spPr>
          <a:xfrm>
            <a:off x="10463" y="0"/>
            <a:ext cx="5665509" cy="6858000"/>
          </a:xfrm>
          <a:prstGeom prst="rect">
            <a:avLst/>
          </a:prstGeom>
        </p:spPr>
      </p:pic>
    </p:spTree>
    <p:extLst>
      <p:ext uri="{BB962C8B-B14F-4D97-AF65-F5344CB8AC3E}">
        <p14:creationId xmlns:p14="http://schemas.microsoft.com/office/powerpoint/2010/main" val="4071506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DCD33-CD7C-4263-9738-E58D97A0C21F}"/>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C14A848A-F470-A159-69DC-9D0BAAC7BB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1195" y="1146172"/>
            <a:ext cx="4853991" cy="4463304"/>
          </a:xfrm>
          <a:prstGeom prst="rect">
            <a:avLst/>
          </a:prstGeom>
        </p:spPr>
      </p:pic>
      <p:sp>
        <p:nvSpPr>
          <p:cNvPr id="7" name="Title 1">
            <a:extLst>
              <a:ext uri="{FF2B5EF4-FFF2-40B4-BE49-F238E27FC236}">
                <a16:creationId xmlns:a16="http://schemas.microsoft.com/office/drawing/2014/main" id="{3916E9DC-3B5D-ACAA-49AC-B6C21462C418}"/>
              </a:ext>
            </a:extLst>
          </p:cNvPr>
          <p:cNvSpPr>
            <a:spLocks noGrp="1"/>
          </p:cNvSpPr>
          <p:nvPr>
            <p:ph type="title"/>
          </p:nvPr>
        </p:nvSpPr>
        <p:spPr>
          <a:xfrm>
            <a:off x="6840301" y="1151730"/>
            <a:ext cx="4162386" cy="1325563"/>
          </a:xfrm>
        </p:spPr>
        <p:txBody>
          <a:bodyPr>
            <a:normAutofit fontScale="90000"/>
          </a:bodyPr>
          <a:lstStyle/>
          <a:p>
            <a:r>
              <a:rPr lang="en-AU" sz="4000" dirty="0"/>
              <a:t>Learning objectives: </a:t>
            </a:r>
            <a:br>
              <a:rPr lang="en-AU" sz="4000" dirty="0"/>
            </a:br>
            <a:br>
              <a:rPr lang="en-AU" sz="4000" dirty="0"/>
            </a:br>
            <a:br>
              <a:rPr lang="en-AU" dirty="0"/>
            </a:br>
            <a:br>
              <a:rPr lang="en-AU" dirty="0"/>
            </a:br>
            <a:endParaRPr lang="en-AU" dirty="0"/>
          </a:p>
        </p:txBody>
      </p:sp>
      <p:sp>
        <p:nvSpPr>
          <p:cNvPr id="11" name="TextBox 10">
            <a:extLst>
              <a:ext uri="{FF2B5EF4-FFF2-40B4-BE49-F238E27FC236}">
                <a16:creationId xmlns:a16="http://schemas.microsoft.com/office/drawing/2014/main" id="{99A31023-7F5D-E84C-48C9-8BE8E0B9F303}"/>
              </a:ext>
            </a:extLst>
          </p:cNvPr>
          <p:cNvSpPr txBox="1"/>
          <p:nvPr/>
        </p:nvSpPr>
        <p:spPr>
          <a:xfrm>
            <a:off x="6840301" y="1428750"/>
            <a:ext cx="4500504" cy="4924425"/>
          </a:xfrm>
          <a:prstGeom prst="rect">
            <a:avLst/>
          </a:prstGeom>
          <a:noFill/>
        </p:spPr>
        <p:txBody>
          <a:bodyPr wrap="square" rtlCol="0">
            <a:spAutoFit/>
          </a:bodyPr>
          <a:lstStyle/>
          <a:p>
            <a:pPr marL="285750" indent="-285750">
              <a:buFont typeface="Arial" panose="020B0604020202020204" pitchFamily="34" charset="0"/>
              <a:buChar char="•"/>
            </a:pPr>
            <a:r>
              <a:rPr lang="en-AU" sz="2600" dirty="0">
                <a:solidFill>
                  <a:srgbClr val="17458F"/>
                </a:solidFill>
              </a:rPr>
              <a:t>Understand why building bigger, better, bolder (BBBs) clubs is important and what they look like</a:t>
            </a:r>
          </a:p>
          <a:p>
            <a:pPr marL="285750" indent="-285750">
              <a:buFont typeface="Arial" panose="020B0604020202020204" pitchFamily="34" charset="0"/>
              <a:buChar char="•"/>
            </a:pPr>
            <a:endParaRPr lang="en-AU" sz="2600" dirty="0">
              <a:solidFill>
                <a:srgbClr val="17458F"/>
              </a:solidFill>
            </a:endParaRPr>
          </a:p>
          <a:p>
            <a:pPr marL="285750" indent="-285750">
              <a:buFont typeface="Arial" panose="020B0604020202020204" pitchFamily="34" charset="0"/>
              <a:buChar char="•"/>
            </a:pPr>
            <a:r>
              <a:rPr lang="en-AU" sz="2600" dirty="0">
                <a:solidFill>
                  <a:srgbClr val="17458F"/>
                </a:solidFill>
              </a:rPr>
              <a:t>How we can use the RI Action Plan to build BBBs</a:t>
            </a:r>
          </a:p>
          <a:p>
            <a:pPr marL="285750" indent="-285750">
              <a:buFont typeface="Arial" panose="020B0604020202020204" pitchFamily="34" charset="0"/>
              <a:buChar char="•"/>
            </a:pPr>
            <a:endParaRPr lang="en-AU" sz="2600" dirty="0">
              <a:solidFill>
                <a:srgbClr val="17458F"/>
              </a:solidFill>
            </a:endParaRPr>
          </a:p>
          <a:p>
            <a:pPr marL="285750" indent="-285750">
              <a:buFont typeface="Arial" panose="020B0604020202020204" pitchFamily="34" charset="0"/>
              <a:buChar char="•"/>
            </a:pPr>
            <a:r>
              <a:rPr lang="en-AU" sz="2600" dirty="0">
                <a:solidFill>
                  <a:srgbClr val="17458F"/>
                </a:solidFill>
              </a:rPr>
              <a:t>Practical ideas and local considerations </a:t>
            </a:r>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652399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E247B-4E75-B408-C60F-BB93A74AB4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505004-27D7-F584-C3DD-60638D185B2A}"/>
              </a:ext>
            </a:extLst>
          </p:cNvPr>
          <p:cNvSpPr>
            <a:spLocks noGrp="1"/>
          </p:cNvSpPr>
          <p:nvPr>
            <p:ph type="title"/>
          </p:nvPr>
        </p:nvSpPr>
        <p:spPr>
          <a:xfrm>
            <a:off x="7159547" y="2924880"/>
            <a:ext cx="4780776" cy="1325563"/>
          </a:xfrm>
        </p:spPr>
        <p:txBody>
          <a:bodyPr>
            <a:normAutofit fontScale="90000"/>
          </a:bodyPr>
          <a:lstStyle/>
          <a:p>
            <a:r>
              <a:rPr lang="en-AU" sz="8900" dirty="0"/>
              <a:t>What?</a:t>
            </a:r>
            <a:br>
              <a:rPr lang="en-AU" dirty="0"/>
            </a:br>
            <a:br>
              <a:rPr lang="en-AU" dirty="0"/>
            </a:br>
            <a:endParaRPr lang="en-AU" dirty="0"/>
          </a:p>
        </p:txBody>
      </p:sp>
      <p:pic>
        <p:nvPicPr>
          <p:cNvPr id="10" name="Picture 9">
            <a:extLst>
              <a:ext uri="{FF2B5EF4-FFF2-40B4-BE49-F238E27FC236}">
                <a16:creationId xmlns:a16="http://schemas.microsoft.com/office/drawing/2014/main" id="{BF97F1F6-ECAC-6EA4-FC64-67DF3034BA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177" y="1300162"/>
            <a:ext cx="4975465" cy="4575001"/>
          </a:xfrm>
          <a:prstGeom prst="rect">
            <a:avLst/>
          </a:prstGeom>
        </p:spPr>
      </p:pic>
    </p:spTree>
    <p:extLst>
      <p:ext uri="{BB962C8B-B14F-4D97-AF65-F5344CB8AC3E}">
        <p14:creationId xmlns:p14="http://schemas.microsoft.com/office/powerpoint/2010/main" val="2106137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382D2-D1CB-7897-6C0F-83FEC0C86B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867517-AC51-909E-547D-19591B7D13BB}"/>
              </a:ext>
            </a:extLst>
          </p:cNvPr>
          <p:cNvSpPr>
            <a:spLocks noGrp="1"/>
          </p:cNvSpPr>
          <p:nvPr>
            <p:ph type="title"/>
          </p:nvPr>
        </p:nvSpPr>
        <p:spPr>
          <a:xfrm>
            <a:off x="7230984" y="2466180"/>
            <a:ext cx="4780776" cy="1325563"/>
          </a:xfrm>
        </p:spPr>
        <p:txBody>
          <a:bodyPr>
            <a:normAutofit fontScale="90000"/>
          </a:bodyPr>
          <a:lstStyle/>
          <a:p>
            <a:br>
              <a:rPr lang="en-AU" sz="5600" dirty="0"/>
            </a:br>
            <a:r>
              <a:rPr lang="en-AU" sz="8900" dirty="0"/>
              <a:t>Why?</a:t>
            </a:r>
            <a:br>
              <a:rPr lang="en-AU" dirty="0"/>
            </a:br>
            <a:endParaRPr lang="en-AU" dirty="0"/>
          </a:p>
        </p:txBody>
      </p:sp>
      <p:pic>
        <p:nvPicPr>
          <p:cNvPr id="10" name="Picture 9">
            <a:extLst>
              <a:ext uri="{FF2B5EF4-FFF2-40B4-BE49-F238E27FC236}">
                <a16:creationId xmlns:a16="http://schemas.microsoft.com/office/drawing/2014/main" id="{BCEF0764-68A2-8100-1344-B8F60049A2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177" y="1300162"/>
            <a:ext cx="4975465" cy="4575001"/>
          </a:xfrm>
          <a:prstGeom prst="rect">
            <a:avLst/>
          </a:prstGeom>
        </p:spPr>
      </p:pic>
    </p:spTree>
    <p:extLst>
      <p:ext uri="{BB962C8B-B14F-4D97-AF65-F5344CB8AC3E}">
        <p14:creationId xmlns:p14="http://schemas.microsoft.com/office/powerpoint/2010/main" val="84851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E9529-0B4D-707F-9E34-61FC2AA2DD5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CF8180E-D15D-0D15-2559-DEC220935140}"/>
              </a:ext>
            </a:extLst>
          </p:cNvPr>
          <p:cNvSpPr>
            <a:spLocks noGrp="1"/>
          </p:cNvSpPr>
          <p:nvPr>
            <p:ph type="title"/>
          </p:nvPr>
        </p:nvSpPr>
        <p:spPr/>
        <p:txBody>
          <a:bodyPr/>
          <a:lstStyle/>
          <a:p>
            <a:r>
              <a:rPr lang="en-AU" dirty="0"/>
              <a:t>Bigger, better, bolder clubs use this roadmap:</a:t>
            </a:r>
            <a:endParaRPr lang="en-US" dirty="0"/>
          </a:p>
        </p:txBody>
      </p:sp>
      <p:pic>
        <p:nvPicPr>
          <p:cNvPr id="5" name="Picture 4">
            <a:extLst>
              <a:ext uri="{FF2B5EF4-FFF2-40B4-BE49-F238E27FC236}">
                <a16:creationId xmlns:a16="http://schemas.microsoft.com/office/drawing/2014/main" id="{780551F1-3A92-4137-875A-5C0AE0A7AD8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230437"/>
            <a:ext cx="12192000" cy="368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110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person with a heart&#10;&#10;AI-generated content may be incorrect.">
            <a:extLst>
              <a:ext uri="{FF2B5EF4-FFF2-40B4-BE49-F238E27FC236}">
                <a16:creationId xmlns:a16="http://schemas.microsoft.com/office/drawing/2014/main" id="{8BF5456A-90B3-A5F5-439B-E065B06D4C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0167"/>
            <a:ext cx="12192000" cy="6882803"/>
          </a:xfrm>
          <a:prstGeom prst="rect">
            <a:avLst/>
          </a:prstGeom>
        </p:spPr>
      </p:pic>
    </p:spTree>
    <p:custDataLst>
      <p:tags r:id="rId1"/>
    </p:custDataLst>
    <p:extLst>
      <p:ext uri="{BB962C8B-B14F-4D97-AF65-F5344CB8AC3E}">
        <p14:creationId xmlns:p14="http://schemas.microsoft.com/office/powerpoint/2010/main" val="4184601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7FD95-8C7A-011E-454C-B10E752B7C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F3246A-F94D-5CD5-D825-9CA3003C82BA}"/>
              </a:ext>
            </a:extLst>
          </p:cNvPr>
          <p:cNvSpPr>
            <a:spLocks noGrp="1"/>
          </p:cNvSpPr>
          <p:nvPr>
            <p:ph type="title"/>
          </p:nvPr>
        </p:nvSpPr>
        <p:spPr>
          <a:xfrm>
            <a:off x="996116" y="1457326"/>
            <a:ext cx="10199767" cy="747565"/>
          </a:xfrm>
        </p:spPr>
        <p:txBody>
          <a:bodyPr>
            <a:normAutofit fontScale="90000"/>
          </a:bodyPr>
          <a:lstStyle/>
          <a:p>
            <a:br>
              <a:rPr lang="en-AU" sz="5600" dirty="0"/>
            </a:br>
            <a:br>
              <a:rPr lang="en-AU" sz="8900" dirty="0"/>
            </a:br>
            <a:r>
              <a:rPr lang="en-AU" dirty="0"/>
              <a:t>Discuss:</a:t>
            </a:r>
            <a:br>
              <a:rPr lang="en-AU" dirty="0"/>
            </a:br>
            <a:endParaRPr lang="en-AU" dirty="0"/>
          </a:p>
        </p:txBody>
      </p:sp>
      <p:pic>
        <p:nvPicPr>
          <p:cNvPr id="10" name="Picture 9">
            <a:extLst>
              <a:ext uri="{FF2B5EF4-FFF2-40B4-BE49-F238E27FC236}">
                <a16:creationId xmlns:a16="http://schemas.microsoft.com/office/drawing/2014/main" id="{CB1AF551-C38A-C96F-2F94-697E0DCAF4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29688" y="468063"/>
            <a:ext cx="2443162" cy="2246518"/>
          </a:xfrm>
          <a:prstGeom prst="rect">
            <a:avLst/>
          </a:prstGeom>
        </p:spPr>
      </p:pic>
      <p:sp>
        <p:nvSpPr>
          <p:cNvPr id="3" name="Title 1">
            <a:extLst>
              <a:ext uri="{FF2B5EF4-FFF2-40B4-BE49-F238E27FC236}">
                <a16:creationId xmlns:a16="http://schemas.microsoft.com/office/drawing/2014/main" id="{32958D9D-171E-3260-B18C-63453524B663}"/>
              </a:ext>
            </a:extLst>
          </p:cNvPr>
          <p:cNvSpPr txBox="1">
            <a:spLocks/>
          </p:cNvSpPr>
          <p:nvPr/>
        </p:nvSpPr>
        <p:spPr>
          <a:xfrm>
            <a:off x="996116" y="732391"/>
            <a:ext cx="6224588" cy="1325563"/>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rgbClr val="17458F"/>
                </a:solidFill>
                <a:latin typeface="+mj-lt"/>
                <a:ea typeface="+mj-ea"/>
                <a:cs typeface="+mj-cs"/>
              </a:defRPr>
            </a:lvl1pPr>
          </a:lstStyle>
          <a:p>
            <a:r>
              <a:rPr lang="en-AU" sz="32000" dirty="0">
                <a:latin typeface="+mn-lt"/>
              </a:rPr>
              <a:t>Activity</a:t>
            </a:r>
            <a:r>
              <a:rPr lang="en-AU" sz="4000" dirty="0"/>
              <a:t> </a:t>
            </a:r>
            <a:br>
              <a:rPr lang="en-AU" sz="4000" dirty="0"/>
            </a:br>
            <a:br>
              <a:rPr lang="en-AU" sz="4000" dirty="0"/>
            </a:br>
            <a:br>
              <a:rPr lang="en-AU" dirty="0"/>
            </a:br>
            <a:br>
              <a:rPr lang="en-AU" dirty="0"/>
            </a:br>
            <a:endParaRPr lang="en-AU" dirty="0"/>
          </a:p>
        </p:txBody>
      </p:sp>
      <p:sp>
        <p:nvSpPr>
          <p:cNvPr id="4" name="TextBox 3">
            <a:extLst>
              <a:ext uri="{FF2B5EF4-FFF2-40B4-BE49-F238E27FC236}">
                <a16:creationId xmlns:a16="http://schemas.microsoft.com/office/drawing/2014/main" id="{C31780FA-5C91-1958-A9B5-3F14A65EF2D2}"/>
              </a:ext>
            </a:extLst>
          </p:cNvPr>
          <p:cNvSpPr txBox="1"/>
          <p:nvPr/>
        </p:nvSpPr>
        <p:spPr>
          <a:xfrm>
            <a:off x="1268176" y="3294065"/>
            <a:ext cx="9518888" cy="2215991"/>
          </a:xfrm>
          <a:prstGeom prst="rect">
            <a:avLst/>
          </a:prstGeom>
          <a:noFill/>
        </p:spPr>
        <p:txBody>
          <a:bodyPr wrap="square" rtlCol="0">
            <a:spAutoFit/>
          </a:bodyPr>
          <a:lstStyle/>
          <a:p>
            <a:pPr marL="285750" indent="-285750">
              <a:buFont typeface="Arial" panose="020B0604020202020204" pitchFamily="34" charset="0"/>
              <a:buChar char="•"/>
            </a:pPr>
            <a:r>
              <a:rPr lang="en-AU" sz="4000" dirty="0">
                <a:solidFill>
                  <a:srgbClr val="17458F"/>
                </a:solidFill>
              </a:rPr>
              <a:t>Why is this happening?</a:t>
            </a:r>
          </a:p>
          <a:p>
            <a:pPr marL="285750" indent="-285750">
              <a:buFont typeface="Arial" panose="020B0604020202020204" pitchFamily="34" charset="0"/>
              <a:buChar char="•"/>
            </a:pPr>
            <a:endParaRPr lang="en-AU" sz="4000" dirty="0">
              <a:solidFill>
                <a:srgbClr val="17458F"/>
              </a:solidFill>
            </a:endParaRPr>
          </a:p>
          <a:p>
            <a:pPr marL="285750" indent="-285750">
              <a:buFont typeface="Arial" panose="020B0604020202020204" pitchFamily="34" charset="0"/>
              <a:buChar char="•"/>
            </a:pPr>
            <a:r>
              <a:rPr lang="en-AU" sz="4000" dirty="0">
                <a:solidFill>
                  <a:srgbClr val="17458F"/>
                </a:solidFill>
              </a:rPr>
              <a:t>3 strategies that may help</a:t>
            </a:r>
            <a:endParaRPr lang="en-AU" sz="4000"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023256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16538-442B-0152-DE67-FF2EBD32A7A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36E7748-1F01-797D-0E0C-AC6795ADFA6C}"/>
              </a:ext>
            </a:extLst>
          </p:cNvPr>
          <p:cNvSpPr>
            <a:spLocks noGrp="1"/>
          </p:cNvSpPr>
          <p:nvPr>
            <p:ph type="title"/>
          </p:nvPr>
        </p:nvSpPr>
        <p:spPr>
          <a:xfrm>
            <a:off x="5067300" y="4089429"/>
            <a:ext cx="6806733" cy="1325563"/>
          </a:xfrm>
        </p:spPr>
        <p:txBody>
          <a:bodyPr>
            <a:noAutofit/>
          </a:bodyPr>
          <a:lstStyle/>
          <a:p>
            <a:r>
              <a:rPr lang="en-AU" sz="3200" dirty="0"/>
              <a:t>Your club is a 40-year old club with 18 members in a regional hub. It is well organised and hosts enjoyable meetings. You run two major fundraisers each year and donate the proceeds to local charities. </a:t>
            </a:r>
            <a:br>
              <a:rPr lang="en-AU" sz="3200" dirty="0"/>
            </a:br>
            <a:br>
              <a:rPr lang="en-AU" sz="3200" dirty="0"/>
            </a:br>
            <a:r>
              <a:rPr lang="en-AU" sz="3200" dirty="0"/>
              <a:t>The club recently attracted two younger members, but they left shortly after, citing their membership goals were not met.</a:t>
            </a:r>
            <a:br>
              <a:rPr lang="en-AU" sz="3200" dirty="0"/>
            </a:br>
            <a:br>
              <a:rPr lang="en-AU" sz="3200" dirty="0"/>
            </a:br>
            <a:br>
              <a:rPr lang="en-AU" sz="3200" dirty="0"/>
            </a:br>
            <a:br>
              <a:rPr lang="en-AU" sz="3500" dirty="0"/>
            </a:br>
            <a:br>
              <a:rPr lang="en-AU" sz="3500" dirty="0"/>
            </a:br>
            <a:br>
              <a:rPr lang="en-AU" sz="3500" dirty="0"/>
            </a:br>
            <a:endParaRPr lang="en-US" sz="3500" dirty="0"/>
          </a:p>
        </p:txBody>
      </p:sp>
      <p:pic>
        <p:nvPicPr>
          <p:cNvPr id="12" name="Picture 11">
            <a:extLst>
              <a:ext uri="{FF2B5EF4-FFF2-40B4-BE49-F238E27FC236}">
                <a16:creationId xmlns:a16="http://schemas.microsoft.com/office/drawing/2014/main" id="{8B06FAB4-F09F-B667-4FBD-B36B0DFC68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478" y="2479676"/>
            <a:ext cx="3674025" cy="1609753"/>
          </a:xfrm>
          <a:prstGeom prst="rect">
            <a:avLst/>
          </a:prstGeom>
        </p:spPr>
      </p:pic>
    </p:spTree>
    <p:extLst>
      <p:ext uri="{BB962C8B-B14F-4D97-AF65-F5344CB8AC3E}">
        <p14:creationId xmlns:p14="http://schemas.microsoft.com/office/powerpoint/2010/main" val="2163306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7F6E2-FB4B-045F-2469-C365032AF1C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5FDB9A7-3E82-3579-C15F-07972412625A}"/>
              </a:ext>
            </a:extLst>
          </p:cNvPr>
          <p:cNvSpPr>
            <a:spLocks noGrp="1"/>
          </p:cNvSpPr>
          <p:nvPr>
            <p:ph type="title"/>
          </p:nvPr>
        </p:nvSpPr>
        <p:spPr>
          <a:xfrm>
            <a:off x="5081587" y="2479676"/>
            <a:ext cx="6806733" cy="1325563"/>
          </a:xfrm>
        </p:spPr>
        <p:txBody>
          <a:bodyPr>
            <a:noAutofit/>
          </a:bodyPr>
          <a:lstStyle/>
          <a:p>
            <a:r>
              <a:rPr lang="en-AU" sz="3500" dirty="0"/>
              <a:t>Your club is a successful 50-year-old club with over 35 members. It has a signature mental health project and school book donation program. Your fortnightly meeting includes interesting guest speakers. Members enjoy the fellowship.</a:t>
            </a:r>
            <a:br>
              <a:rPr lang="en-AU" sz="3500" dirty="0"/>
            </a:br>
            <a:br>
              <a:rPr lang="en-AU" sz="3500" dirty="0"/>
            </a:br>
            <a:r>
              <a:rPr lang="en-AU" sz="3500" dirty="0"/>
              <a:t>Very few prospective members visit your club or volunteer on projects.</a:t>
            </a:r>
            <a:endParaRPr lang="en-US" sz="3500" dirty="0"/>
          </a:p>
        </p:txBody>
      </p:sp>
      <p:pic>
        <p:nvPicPr>
          <p:cNvPr id="4" name="Picture 3">
            <a:extLst>
              <a:ext uri="{FF2B5EF4-FFF2-40B4-BE49-F238E27FC236}">
                <a16:creationId xmlns:a16="http://schemas.microsoft.com/office/drawing/2014/main" id="{C0F5B5D2-F29D-E0CF-A832-FFDBECACF6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938" y="2613028"/>
            <a:ext cx="3689102" cy="1844551"/>
          </a:xfrm>
          <a:prstGeom prst="rect">
            <a:avLst/>
          </a:prstGeom>
        </p:spPr>
      </p:pic>
    </p:spTree>
    <p:extLst>
      <p:ext uri="{BB962C8B-B14F-4D97-AF65-F5344CB8AC3E}">
        <p14:creationId xmlns:p14="http://schemas.microsoft.com/office/powerpoint/2010/main" val="33824377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RSP Colours">
      <a:dk1>
        <a:sysClr val="windowText" lastClr="000000"/>
      </a:dk1>
      <a:lt1>
        <a:sysClr val="window" lastClr="FFFFFF"/>
      </a:lt1>
      <a:dk2>
        <a:srgbClr val="44546A"/>
      </a:dk2>
      <a:lt2>
        <a:srgbClr val="D0CFCD"/>
      </a:lt2>
      <a:accent1>
        <a:srgbClr val="17458F"/>
      </a:accent1>
      <a:accent2>
        <a:srgbClr val="F7A81B"/>
      </a:accent2>
      <a:accent3>
        <a:srgbClr val="00ADBB"/>
      </a:accent3>
      <a:accent4>
        <a:srgbClr val="FF7600"/>
      </a:accent4>
      <a:accent5>
        <a:srgbClr val="0067C8"/>
      </a:accent5>
      <a:accent6>
        <a:srgbClr val="009739"/>
      </a:accent6>
      <a:hlink>
        <a:srgbClr val="00A2E0"/>
      </a:hlink>
      <a:folHlink>
        <a:srgbClr val="D41367"/>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Glow Edge">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EFD36C08-A3C2-4F05-87DB-A1B136290B64}" vid="{7D73F722-16D1-4112-A37D-7F378688267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BB73B3E0C24C645A5F7A3E0B9E2865B" ma:contentTypeVersion="10" ma:contentTypeDescription="Create a new document." ma:contentTypeScope="" ma:versionID="12d002c30e1e83a7f14f57a9ce5d45ff">
  <xsd:schema xmlns:xsd="http://www.w3.org/2001/XMLSchema" xmlns:xs="http://www.w3.org/2001/XMLSchema" xmlns:p="http://schemas.microsoft.com/office/2006/metadata/properties" xmlns:ns2="74067964-4c33-45c3-bdd9-60fc36a66a77" xmlns:ns3="6a084319-0ca3-47f3-8000-a1c9643a8aa0" targetNamespace="http://schemas.microsoft.com/office/2006/metadata/properties" ma:root="true" ma:fieldsID="d39bfa2e4f2efc16d2792f841e4a1aa0" ns2:_="" ns3:_="">
    <xsd:import namespace="74067964-4c33-45c3-bdd9-60fc36a66a77"/>
    <xsd:import namespace="6a084319-0ca3-47f3-8000-a1c9643a8aa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067964-4c33-45c3-bdd9-60fc36a66a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352581e-5f5b-4cfe-af66-306c506e604f"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a084319-0ca3-47f3-8000-a1c9643a8aa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af935f0-91d2-4f78-93ff-13301a599e48}" ma:internalName="TaxCatchAll" ma:showField="CatchAllData" ma:web="6a084319-0ca3-47f3-8000-a1c9643a8aa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a084319-0ca3-47f3-8000-a1c9643a8aa0" xsi:nil="true"/>
    <lcf76f155ced4ddcb4097134ff3c332f xmlns="74067964-4c33-45c3-bdd9-60fc36a66a7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720CD55-A257-4ADE-95B9-C53B21F06B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067964-4c33-45c3-bdd9-60fc36a66a77"/>
    <ds:schemaRef ds:uri="6a084319-0ca3-47f3-8000-a1c9643a8a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14505B7-C19F-41AC-BC96-3BE95D18BADA}">
  <ds:schemaRefs>
    <ds:schemaRef ds:uri="http://schemas.microsoft.com/sharepoint/v3/contenttype/forms"/>
  </ds:schemaRefs>
</ds:datastoreItem>
</file>

<file path=customXml/itemProps3.xml><?xml version="1.0" encoding="utf-8"?>
<ds:datastoreItem xmlns:ds="http://schemas.openxmlformats.org/officeDocument/2006/customXml" ds:itemID="{BA65C4D6-DB21-4E6D-B175-5E5B8C0B0CB5}">
  <ds:schemaRefs>
    <ds:schemaRef ds:uri="http://www.w3.org/XML/1998/namespace"/>
    <ds:schemaRef ds:uri="http://schemas.microsoft.com/office/2006/documentManagement/types"/>
    <ds:schemaRef ds:uri="http://purl.org/dc/dcmitype/"/>
    <ds:schemaRef ds:uri="6a084319-0ca3-47f3-8000-a1c9643a8aa0"/>
    <ds:schemaRef ds:uri="http://schemas.microsoft.com/office/2006/metadata/properties"/>
    <ds:schemaRef ds:uri="74067964-4c33-45c3-bdd9-60fc36a66a77"/>
    <ds:schemaRef ds:uri="http://purl.org/dc/terms/"/>
    <ds:schemaRef ds:uri="http://schemas.microsoft.com/office/infopath/2007/PartnerControls"/>
    <ds:schemaRef ds:uri="http://schemas.openxmlformats.org/package/2006/metadata/core-properties"/>
    <ds:schemaRef ds:uri="http://purl.org/dc/elements/1.1/"/>
  </ds:schemaRefs>
</ds:datastoreItem>
</file>

<file path=docMetadata/LabelInfo.xml><?xml version="1.0" encoding="utf-8"?>
<clbl:labelList xmlns:clbl="http://schemas.microsoft.com/office/2020/mipLabelMetadata">
  <clbl:label id="{67b4e043-0afd-4afb-8b94-bf96370c8e7f}" enabled="0" method="" siteId="{67b4e043-0afd-4afb-8b94-bf96370c8e7f}" removed="1"/>
</clbl:labelList>
</file>

<file path=docProps/app.xml><?xml version="1.0" encoding="utf-8"?>
<Properties xmlns="http://schemas.openxmlformats.org/officeDocument/2006/extended-properties" xmlns:vt="http://schemas.openxmlformats.org/officeDocument/2006/docPropsVTypes">
  <Template>RSP Presentation Template</Template>
  <TotalTime>18513</TotalTime>
  <Words>2399</Words>
  <Application>Microsoft Office PowerPoint</Application>
  <PresentationFormat>Widescreen</PresentationFormat>
  <Paragraphs>237</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Aptos Display</vt:lpstr>
      <vt:lpstr>Arial</vt:lpstr>
      <vt:lpstr>Arial Narrow</vt:lpstr>
      <vt:lpstr>Calibri</vt:lpstr>
      <vt:lpstr>Office Theme</vt:lpstr>
      <vt:lpstr>PowerPoint Presentation</vt:lpstr>
      <vt:lpstr>Learning objectives:     </vt:lpstr>
      <vt:lpstr>What?  </vt:lpstr>
      <vt:lpstr> Why? </vt:lpstr>
      <vt:lpstr>Bigger, better, bolder clubs use this roadmap:</vt:lpstr>
      <vt:lpstr>PowerPoint Presentation</vt:lpstr>
      <vt:lpstr>  Discuss: </vt:lpstr>
      <vt:lpstr>Your club is a 40-year old club with 18 members in a regional hub. It is well organised and hosts enjoyable meetings. You run two major fundraisers each year and donate the proceeds to local charities.   The club recently attracted two younger members, but they left shortly after, citing their membership goals were not met.      </vt:lpstr>
      <vt:lpstr>Your club is a successful 50-year-old club with over 35 members. It has a signature mental health project and school book donation program. Your fortnightly meeting includes interesting guest speakers. Members enjoy the fellowship.  Very few prospective members visit your club or volunteer on projects.</vt:lpstr>
      <vt:lpstr>Rose is a prospective member who has been volunteering on your club’s health education programs.  She is a busy professional who travels for work and has a small child. Your club meets weekly, face to face, for dinner with a speaker.  Rose wants to join but is reluctant.</vt:lpstr>
      <vt:lpstr>The average age of your club members is 65+ and membership is steadily declining. You’re located in a small farming community where many younger residents leave for cities.   Prospective members find it difficult to attend meetings or pay club dues. They are interested in gaining skills and giving back. Long serving members appear despondent.  </vt:lpstr>
      <vt:lpstr>PowerPoint Presentation</vt:lpstr>
      <vt:lpstr>PowerPoint Presentation</vt:lpstr>
      <vt:lpstr>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Presidents’ Elect Learning Seminar 2026</dc:title>
  <dc:creator>euan</dc:creator>
  <cp:lastModifiedBy>Barbara Mifsud</cp:lastModifiedBy>
  <cp:revision>30</cp:revision>
  <dcterms:created xsi:type="dcterms:W3CDTF">2026-01-05T06:00:31Z</dcterms:created>
  <dcterms:modified xsi:type="dcterms:W3CDTF">2026-04-16T14:46:19Z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0x010100ABB73B3E0C24C645A5F7A3E0B9E2865B</vt:lpwstr>
  </property>
  <property fmtid="{D5CDD505-2E9C-101B-9397-08002B2CF9AE}" pid="3" name="MediaServiceImageTags">
    <vt:lpwstr/>
  </property>
</Properties>
</file>